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Outfit"/>
      <p:regular r:id="rId18"/>
    </p:embeddedFont>
    <p:embeddedFont>
      <p:font typeface="Outfit"/>
      <p:regular r:id="rId19"/>
    </p:embeddedFont>
    <p:embeddedFont>
      <p:font typeface="Bitter"/>
      <p:regular r:id="rId20"/>
    </p:embeddedFont>
    <p:embeddedFont>
      <p:font typeface="Bitter"/>
      <p:regular r:id="rId21"/>
    </p:embeddedFont>
    <p:embeddedFont>
      <p:font typeface="Bitter"/>
      <p:regular r:id="rId22"/>
    </p:embeddedFont>
    <p:embeddedFont>
      <p:font typeface="Bitter"/>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3-1.png>
</file>

<file path=ppt/media/image-4-1.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251948"/>
            <a:ext cx="4961811" cy="620078"/>
          </a:xfrm>
          <a:prstGeom prst="rect">
            <a:avLst/>
          </a:prstGeom>
          <a:noFill/>
          <a:ln/>
        </p:spPr>
        <p:txBody>
          <a:bodyPr wrap="none" lIns="0" tIns="0" rIns="0" bIns="0" rtlCol="0" anchor="t"/>
          <a:lstStyle/>
          <a:p>
            <a:pPr algn="l" indent="0" marL="0">
              <a:lnSpc>
                <a:spcPts val="4850"/>
              </a:lnSpc>
              <a:buNone/>
            </a:pPr>
            <a:endParaRPr lang="en-US" sz="3900" dirty="0"/>
          </a:p>
        </p:txBody>
      </p:sp>
      <p:sp>
        <p:nvSpPr>
          <p:cNvPr id="4" name="Text 1"/>
          <p:cNvSpPr/>
          <p:nvPr/>
        </p:nvSpPr>
        <p:spPr>
          <a:xfrm>
            <a:off x="6280190" y="3169682"/>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Docker Fundamentals for Developers</a:t>
            </a:r>
            <a:endParaRPr lang="en-US" sz="3900" dirty="0"/>
          </a:p>
        </p:txBody>
      </p:sp>
      <p:sp>
        <p:nvSpPr>
          <p:cNvPr id="5" name="Text 2"/>
          <p:cNvSpPr/>
          <p:nvPr/>
        </p:nvSpPr>
        <p:spPr>
          <a:xfrm>
            <a:off x="6280190" y="4707493"/>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A comprehensive hands-on guide to mastering containerization with Docker. From understanding core concepts to deploying your applications, this presentation will take you through the essential skills every developer needs to build, ship, and run applications in containers.</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74595"/>
          </a:xfrm>
          <a:prstGeom prst="rect">
            <a:avLst/>
          </a:prstGeom>
        </p:spPr>
      </p:pic>
      <p:sp>
        <p:nvSpPr>
          <p:cNvPr id="3" name="Text 0"/>
          <p:cNvSpPr/>
          <p:nvPr/>
        </p:nvSpPr>
        <p:spPr>
          <a:xfrm>
            <a:off x="793790" y="3061335"/>
            <a:ext cx="7916704" cy="589121"/>
          </a:xfrm>
          <a:prstGeom prst="rect">
            <a:avLst/>
          </a:prstGeom>
          <a:noFill/>
          <a:ln/>
        </p:spPr>
        <p:txBody>
          <a:bodyPr wrap="none" lIns="0" tIns="0" rIns="0" bIns="0" rtlCol="0" anchor="t"/>
          <a:lstStyle/>
          <a:p>
            <a:pPr algn="l" indent="0" marL="0">
              <a:lnSpc>
                <a:spcPts val="4600"/>
              </a:lnSpc>
              <a:buNone/>
            </a:pPr>
            <a:r>
              <a:rPr lang="en-US" sz="3700" b="1" dirty="0">
                <a:solidFill>
                  <a:srgbClr val="E1E5CD"/>
                </a:solidFill>
                <a:latin typeface="Outfit Bold" pitchFamily="34" charset="0"/>
                <a:ea typeface="Outfit Bold" pitchFamily="34" charset="-122"/>
                <a:cs typeface="Outfit Bold" pitchFamily="34" charset="-120"/>
              </a:rPr>
              <a:t>Docker Hub: Your Container Registry</a:t>
            </a:r>
            <a:endParaRPr lang="en-US" sz="3700" dirty="0"/>
          </a:p>
        </p:txBody>
      </p:sp>
      <p:sp>
        <p:nvSpPr>
          <p:cNvPr id="4" name="Text 1"/>
          <p:cNvSpPr/>
          <p:nvPr/>
        </p:nvSpPr>
        <p:spPr>
          <a:xfrm>
            <a:off x="793790" y="3933230"/>
            <a:ext cx="188476" cy="235625"/>
          </a:xfrm>
          <a:prstGeom prst="rect">
            <a:avLst/>
          </a:prstGeom>
          <a:noFill/>
          <a:ln/>
        </p:spPr>
        <p:txBody>
          <a:bodyPr wrap="none" lIns="0" tIns="0" rIns="0" bIns="0" rtlCol="0" anchor="t"/>
          <a:lstStyle/>
          <a:p>
            <a:pPr algn="l" indent="0" marL="0">
              <a:lnSpc>
                <a:spcPts val="2350"/>
              </a:lnSpc>
              <a:buNone/>
            </a:pPr>
            <a:r>
              <a:rPr lang="en-US" sz="1450" dirty="0">
                <a:solidFill>
                  <a:srgbClr val="C2C4B5"/>
                </a:solidFill>
                <a:latin typeface="Outfit Light" pitchFamily="34" charset="0"/>
                <a:ea typeface="Outfit Light" pitchFamily="34" charset="-122"/>
                <a:cs typeface="Outfit Light" pitchFamily="34" charset="-120"/>
              </a:rPr>
              <a:t>01</a:t>
            </a:r>
            <a:endParaRPr lang="en-US" sz="1450" dirty="0"/>
          </a:p>
        </p:txBody>
      </p:sp>
      <p:sp>
        <p:nvSpPr>
          <p:cNvPr id="5" name="Shape 2"/>
          <p:cNvSpPr/>
          <p:nvPr/>
        </p:nvSpPr>
        <p:spPr>
          <a:xfrm>
            <a:off x="793790" y="4230648"/>
            <a:ext cx="4221956" cy="22860"/>
          </a:xfrm>
          <a:prstGeom prst="rect">
            <a:avLst/>
          </a:prstGeom>
          <a:solidFill>
            <a:srgbClr val="9FA582"/>
          </a:solidFill>
          <a:ln/>
        </p:spPr>
      </p:sp>
      <p:sp>
        <p:nvSpPr>
          <p:cNvPr id="6" name="Text 3"/>
          <p:cNvSpPr/>
          <p:nvPr/>
        </p:nvSpPr>
        <p:spPr>
          <a:xfrm>
            <a:off x="793790" y="4370546"/>
            <a:ext cx="2356842" cy="294680"/>
          </a:xfrm>
          <a:prstGeom prst="rect">
            <a:avLst/>
          </a:prstGeom>
          <a:noFill/>
          <a:ln/>
        </p:spPr>
        <p:txBody>
          <a:bodyPr wrap="none" lIns="0" tIns="0" rIns="0" bIns="0" rtlCol="0" anchor="t"/>
          <a:lstStyle/>
          <a:p>
            <a:pPr algn="l" indent="0" marL="0">
              <a:lnSpc>
                <a:spcPts val="2300"/>
              </a:lnSpc>
              <a:buNone/>
            </a:pPr>
            <a:r>
              <a:rPr lang="en-US" sz="1850" b="1" dirty="0">
                <a:solidFill>
                  <a:srgbClr val="C2C4B5"/>
                </a:solidFill>
                <a:latin typeface="Outfit Bold" pitchFamily="34" charset="0"/>
                <a:ea typeface="Outfit Bold" pitchFamily="34" charset="-122"/>
                <a:cs typeface="Outfit Bold" pitchFamily="34" charset="-120"/>
              </a:rPr>
              <a:t>Account Setup</a:t>
            </a:r>
            <a:endParaRPr lang="en-US" sz="1850" dirty="0"/>
          </a:p>
        </p:txBody>
      </p:sp>
      <p:sp>
        <p:nvSpPr>
          <p:cNvPr id="7" name="Text 4"/>
          <p:cNvSpPr/>
          <p:nvPr/>
        </p:nvSpPr>
        <p:spPr>
          <a:xfrm>
            <a:off x="793790" y="4778335"/>
            <a:ext cx="4221956" cy="618649"/>
          </a:xfrm>
          <a:prstGeom prst="rect">
            <a:avLst/>
          </a:prstGeom>
          <a:noFill/>
          <a:ln/>
        </p:spPr>
        <p:txBody>
          <a:bodyPr wrap="square" lIns="0" tIns="0" rIns="0" bIns="0" rtlCol="0" anchor="t"/>
          <a:lstStyle/>
          <a:p>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Create Docker Hub account and configure local authentication using </a:t>
            </a:r>
            <a:pPr algn="l" indent="0" marL="0">
              <a:lnSpc>
                <a:spcPts val="2350"/>
              </a:lnSpc>
              <a:buNone/>
            </a:pPr>
            <a:r>
              <a:rPr lang="en-US" sz="1450" dirty="0">
                <a:solidFill>
                  <a:srgbClr val="C2C4B5"/>
                </a:solidFill>
                <a:highlight>
                  <a:srgbClr val="292A2C"/>
                </a:highlight>
                <a:latin typeface="Consolas" pitchFamily="34" charset="0"/>
                <a:ea typeface="Consolas" pitchFamily="34" charset="-122"/>
                <a:cs typeface="Consolas" pitchFamily="34" charset="-120"/>
              </a:rPr>
              <a:t>docker login</a:t>
            </a:r>
            <a:endParaRPr lang="en-US" sz="1450" dirty="0"/>
          </a:p>
        </p:txBody>
      </p:sp>
      <p:sp>
        <p:nvSpPr>
          <p:cNvPr id="8" name="Text 5"/>
          <p:cNvSpPr/>
          <p:nvPr/>
        </p:nvSpPr>
        <p:spPr>
          <a:xfrm>
            <a:off x="5204222" y="3933230"/>
            <a:ext cx="188476" cy="235625"/>
          </a:xfrm>
          <a:prstGeom prst="rect">
            <a:avLst/>
          </a:prstGeom>
          <a:noFill/>
          <a:ln/>
        </p:spPr>
        <p:txBody>
          <a:bodyPr wrap="none" lIns="0" tIns="0" rIns="0" bIns="0" rtlCol="0" anchor="t"/>
          <a:lstStyle/>
          <a:p>
            <a:pPr algn="l" indent="0" marL="0">
              <a:lnSpc>
                <a:spcPts val="2350"/>
              </a:lnSpc>
              <a:buNone/>
            </a:pPr>
            <a:r>
              <a:rPr lang="en-US" sz="1450" dirty="0">
                <a:solidFill>
                  <a:srgbClr val="C2C4B5"/>
                </a:solidFill>
                <a:latin typeface="Outfit Light" pitchFamily="34" charset="0"/>
                <a:ea typeface="Outfit Light" pitchFamily="34" charset="-122"/>
                <a:cs typeface="Outfit Light" pitchFamily="34" charset="-120"/>
              </a:rPr>
              <a:t>02</a:t>
            </a:r>
            <a:endParaRPr lang="en-US" sz="1450" dirty="0"/>
          </a:p>
        </p:txBody>
      </p:sp>
      <p:sp>
        <p:nvSpPr>
          <p:cNvPr id="9" name="Shape 6"/>
          <p:cNvSpPr/>
          <p:nvPr/>
        </p:nvSpPr>
        <p:spPr>
          <a:xfrm>
            <a:off x="5204222" y="4230648"/>
            <a:ext cx="4221956" cy="22860"/>
          </a:xfrm>
          <a:prstGeom prst="rect">
            <a:avLst/>
          </a:prstGeom>
          <a:solidFill>
            <a:srgbClr val="9FA582"/>
          </a:solidFill>
          <a:ln/>
        </p:spPr>
      </p:sp>
      <p:sp>
        <p:nvSpPr>
          <p:cNvPr id="10" name="Text 7"/>
          <p:cNvSpPr/>
          <p:nvPr/>
        </p:nvSpPr>
        <p:spPr>
          <a:xfrm>
            <a:off x="5204222" y="4370546"/>
            <a:ext cx="2356842" cy="294680"/>
          </a:xfrm>
          <a:prstGeom prst="rect">
            <a:avLst/>
          </a:prstGeom>
          <a:noFill/>
          <a:ln/>
        </p:spPr>
        <p:txBody>
          <a:bodyPr wrap="none" lIns="0" tIns="0" rIns="0" bIns="0" rtlCol="0" anchor="t"/>
          <a:lstStyle/>
          <a:p>
            <a:pPr algn="l" indent="0" marL="0">
              <a:lnSpc>
                <a:spcPts val="2300"/>
              </a:lnSpc>
              <a:buNone/>
            </a:pPr>
            <a:r>
              <a:rPr lang="en-US" sz="1850" b="1" dirty="0">
                <a:solidFill>
                  <a:srgbClr val="C2C4B5"/>
                </a:solidFill>
                <a:latin typeface="Outfit Bold" pitchFamily="34" charset="0"/>
                <a:ea typeface="Outfit Bold" pitchFamily="34" charset="-122"/>
                <a:cs typeface="Outfit Bold" pitchFamily="34" charset="-120"/>
              </a:rPr>
              <a:t>Repository Creation</a:t>
            </a:r>
            <a:endParaRPr lang="en-US" sz="1850" dirty="0"/>
          </a:p>
        </p:txBody>
      </p:sp>
      <p:sp>
        <p:nvSpPr>
          <p:cNvPr id="11" name="Text 8"/>
          <p:cNvSpPr/>
          <p:nvPr/>
        </p:nvSpPr>
        <p:spPr>
          <a:xfrm>
            <a:off x="5204222" y="4778335"/>
            <a:ext cx="4221956" cy="603409"/>
          </a:xfrm>
          <a:prstGeom prst="rect">
            <a:avLst/>
          </a:prstGeom>
          <a:noFill/>
          <a:ln/>
        </p:spPr>
        <p:txBody>
          <a:bodyPr wrap="square" lIns="0" tIns="0" rIns="0" bIns="0" rtlCol="0" anchor="t"/>
          <a:lstStyle/>
          <a:p>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Create public or private repositories to store your container images with version tags</a:t>
            </a:r>
            <a:endParaRPr lang="en-US" sz="1450" dirty="0"/>
          </a:p>
        </p:txBody>
      </p:sp>
      <p:sp>
        <p:nvSpPr>
          <p:cNvPr id="12" name="Text 9"/>
          <p:cNvSpPr/>
          <p:nvPr/>
        </p:nvSpPr>
        <p:spPr>
          <a:xfrm>
            <a:off x="9614654" y="3933230"/>
            <a:ext cx="188476" cy="235625"/>
          </a:xfrm>
          <a:prstGeom prst="rect">
            <a:avLst/>
          </a:prstGeom>
          <a:noFill/>
          <a:ln/>
        </p:spPr>
        <p:txBody>
          <a:bodyPr wrap="none" lIns="0" tIns="0" rIns="0" bIns="0" rtlCol="0" anchor="t"/>
          <a:lstStyle/>
          <a:p>
            <a:pPr algn="l" indent="0" marL="0">
              <a:lnSpc>
                <a:spcPts val="2350"/>
              </a:lnSpc>
              <a:buNone/>
            </a:pPr>
            <a:r>
              <a:rPr lang="en-US" sz="1450" dirty="0">
                <a:solidFill>
                  <a:srgbClr val="C2C4B5"/>
                </a:solidFill>
                <a:latin typeface="Outfit Light" pitchFamily="34" charset="0"/>
                <a:ea typeface="Outfit Light" pitchFamily="34" charset="-122"/>
                <a:cs typeface="Outfit Light" pitchFamily="34" charset="-120"/>
              </a:rPr>
              <a:t>03</a:t>
            </a:r>
            <a:endParaRPr lang="en-US" sz="1450" dirty="0"/>
          </a:p>
        </p:txBody>
      </p:sp>
      <p:sp>
        <p:nvSpPr>
          <p:cNvPr id="13" name="Shape 10"/>
          <p:cNvSpPr/>
          <p:nvPr/>
        </p:nvSpPr>
        <p:spPr>
          <a:xfrm>
            <a:off x="9614654" y="4230648"/>
            <a:ext cx="4221956" cy="22860"/>
          </a:xfrm>
          <a:prstGeom prst="rect">
            <a:avLst/>
          </a:prstGeom>
          <a:solidFill>
            <a:srgbClr val="9FA582"/>
          </a:solidFill>
          <a:ln/>
        </p:spPr>
      </p:sp>
      <p:sp>
        <p:nvSpPr>
          <p:cNvPr id="14" name="Text 11"/>
          <p:cNvSpPr/>
          <p:nvPr/>
        </p:nvSpPr>
        <p:spPr>
          <a:xfrm>
            <a:off x="9614654" y="4370546"/>
            <a:ext cx="2356842" cy="294680"/>
          </a:xfrm>
          <a:prstGeom prst="rect">
            <a:avLst/>
          </a:prstGeom>
          <a:noFill/>
          <a:ln/>
        </p:spPr>
        <p:txBody>
          <a:bodyPr wrap="none" lIns="0" tIns="0" rIns="0" bIns="0" rtlCol="0" anchor="t"/>
          <a:lstStyle/>
          <a:p>
            <a:pPr algn="l" indent="0" marL="0">
              <a:lnSpc>
                <a:spcPts val="2300"/>
              </a:lnSpc>
              <a:buNone/>
            </a:pPr>
            <a:r>
              <a:rPr lang="en-US" sz="1850" b="1" dirty="0">
                <a:solidFill>
                  <a:srgbClr val="C2C4B5"/>
                </a:solidFill>
                <a:latin typeface="Outfit Bold" pitchFamily="34" charset="0"/>
                <a:ea typeface="Outfit Bold" pitchFamily="34" charset="-122"/>
                <a:cs typeface="Outfit Bold" pitchFamily="34" charset="-120"/>
              </a:rPr>
              <a:t>Push &amp; Pull</a:t>
            </a:r>
            <a:endParaRPr lang="en-US" sz="1850" dirty="0"/>
          </a:p>
        </p:txBody>
      </p:sp>
      <p:sp>
        <p:nvSpPr>
          <p:cNvPr id="15" name="Text 12"/>
          <p:cNvSpPr/>
          <p:nvPr/>
        </p:nvSpPr>
        <p:spPr>
          <a:xfrm>
            <a:off x="9614654" y="4778335"/>
            <a:ext cx="4221956" cy="603409"/>
          </a:xfrm>
          <a:prstGeom prst="rect">
            <a:avLst/>
          </a:prstGeom>
          <a:noFill/>
          <a:ln/>
        </p:spPr>
        <p:txBody>
          <a:bodyPr wrap="square" lIns="0" tIns="0" rIns="0" bIns="0" rtlCol="0" anchor="t"/>
          <a:lstStyle/>
          <a:p>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Upload your built images and download community or official images for your projects</a:t>
            </a:r>
            <a:endParaRPr lang="en-US" sz="1450" dirty="0"/>
          </a:p>
        </p:txBody>
      </p:sp>
      <p:sp>
        <p:nvSpPr>
          <p:cNvPr id="16" name="Text 13"/>
          <p:cNvSpPr/>
          <p:nvPr/>
        </p:nvSpPr>
        <p:spPr>
          <a:xfrm>
            <a:off x="793790" y="5938838"/>
            <a:ext cx="2356842" cy="294680"/>
          </a:xfrm>
          <a:prstGeom prst="rect">
            <a:avLst/>
          </a:prstGeom>
          <a:noFill/>
          <a:ln/>
        </p:spPr>
        <p:txBody>
          <a:bodyPr wrap="none" lIns="0" tIns="0" rIns="0" bIns="0" rtlCol="0" anchor="t"/>
          <a:lstStyle/>
          <a:p>
            <a:pPr algn="l" indent="0" marL="0">
              <a:lnSpc>
                <a:spcPts val="2300"/>
              </a:lnSpc>
              <a:buNone/>
            </a:pPr>
            <a:r>
              <a:rPr lang="en-US" sz="1850" b="1" dirty="0">
                <a:solidFill>
                  <a:srgbClr val="E1E5CD"/>
                </a:solidFill>
                <a:latin typeface="Outfit Bold" pitchFamily="34" charset="0"/>
                <a:ea typeface="Outfit Bold" pitchFamily="34" charset="-122"/>
                <a:cs typeface="Outfit Bold" pitchFamily="34" charset="-120"/>
              </a:rPr>
              <a:t>Images vs Containers</a:t>
            </a:r>
            <a:endParaRPr lang="en-US" sz="1850" dirty="0"/>
          </a:p>
        </p:txBody>
      </p:sp>
      <p:sp>
        <p:nvSpPr>
          <p:cNvPr id="17" name="Text 14"/>
          <p:cNvSpPr/>
          <p:nvPr/>
        </p:nvSpPr>
        <p:spPr>
          <a:xfrm>
            <a:off x="793790" y="6421993"/>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C2C4B5"/>
                </a:solidFill>
                <a:latin typeface="Bitter" pitchFamily="34" charset="0"/>
                <a:ea typeface="Bitter" pitchFamily="34" charset="-122"/>
                <a:cs typeface="Bitter" pitchFamily="34" charset="-120"/>
              </a:rPr>
              <a:t>Image:</a:t>
            </a:r>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 Read-only template with application code</a:t>
            </a:r>
            <a:endParaRPr lang="en-US" sz="1450" dirty="0"/>
          </a:p>
        </p:txBody>
      </p:sp>
      <p:sp>
        <p:nvSpPr>
          <p:cNvPr id="18" name="Text 15"/>
          <p:cNvSpPr/>
          <p:nvPr/>
        </p:nvSpPr>
        <p:spPr>
          <a:xfrm>
            <a:off x="793790" y="6789658"/>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C2C4B5"/>
                </a:solidFill>
                <a:latin typeface="Bitter" pitchFamily="34" charset="0"/>
                <a:ea typeface="Bitter" pitchFamily="34" charset="-122"/>
                <a:cs typeface="Bitter" pitchFamily="34" charset="-120"/>
              </a:rPr>
              <a:t>Container:</a:t>
            </a:r>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 Running instance of an image</a:t>
            </a:r>
            <a:endParaRPr lang="en-US" sz="1450" dirty="0"/>
          </a:p>
        </p:txBody>
      </p:sp>
      <p:sp>
        <p:nvSpPr>
          <p:cNvPr id="19" name="Text 16"/>
          <p:cNvSpPr/>
          <p:nvPr/>
        </p:nvSpPr>
        <p:spPr>
          <a:xfrm>
            <a:off x="793790" y="7157323"/>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C2C4B5"/>
                </a:solidFill>
                <a:latin typeface="Bitter" pitchFamily="34" charset="0"/>
                <a:ea typeface="Bitter" pitchFamily="34" charset="-122"/>
                <a:cs typeface="Bitter" pitchFamily="34" charset="-120"/>
              </a:rPr>
              <a:t>Volume:</a:t>
            </a:r>
            <a:pPr algn="l" indent="0" marL="0">
              <a:lnSpc>
                <a:spcPts val="2350"/>
              </a:lnSpc>
              <a:buNone/>
            </a:pPr>
            <a:r>
              <a:rPr lang="en-US" sz="1450" dirty="0">
                <a:solidFill>
                  <a:srgbClr val="C2C4B5"/>
                </a:solidFill>
                <a:latin typeface="Bitter" pitchFamily="34" charset="0"/>
                <a:ea typeface="Bitter" pitchFamily="34" charset="-122"/>
                <a:cs typeface="Bitter" pitchFamily="34" charset="-120"/>
              </a:rPr>
              <a:t> Persistent storage independent of container lifecycle</a:t>
            </a:r>
            <a:endParaRPr lang="en-US" sz="1450" dirty="0"/>
          </a:p>
        </p:txBody>
      </p:sp>
      <p:sp>
        <p:nvSpPr>
          <p:cNvPr id="20" name="Text 17"/>
          <p:cNvSpPr/>
          <p:nvPr/>
        </p:nvSpPr>
        <p:spPr>
          <a:xfrm>
            <a:off x="7552849" y="5938838"/>
            <a:ext cx="2356842" cy="294680"/>
          </a:xfrm>
          <a:prstGeom prst="rect">
            <a:avLst/>
          </a:prstGeom>
          <a:noFill/>
          <a:ln/>
        </p:spPr>
        <p:txBody>
          <a:bodyPr wrap="none" lIns="0" tIns="0" rIns="0" bIns="0" rtlCol="0" anchor="t"/>
          <a:lstStyle/>
          <a:p>
            <a:pPr algn="l" indent="0" marL="0">
              <a:lnSpc>
                <a:spcPts val="2300"/>
              </a:lnSpc>
              <a:buNone/>
            </a:pPr>
            <a:r>
              <a:rPr lang="en-US" sz="1850" b="1" dirty="0">
                <a:solidFill>
                  <a:srgbClr val="E1E5CD"/>
                </a:solidFill>
                <a:latin typeface="Outfit Bold" pitchFamily="34" charset="0"/>
                <a:ea typeface="Outfit Bold" pitchFamily="34" charset="-122"/>
                <a:cs typeface="Outfit Bold" pitchFamily="34" charset="-120"/>
              </a:rPr>
              <a:t>Best Practices</a:t>
            </a:r>
            <a:endParaRPr lang="en-US" sz="1850" dirty="0"/>
          </a:p>
        </p:txBody>
      </p:sp>
      <p:sp>
        <p:nvSpPr>
          <p:cNvPr id="21" name="Text 18"/>
          <p:cNvSpPr/>
          <p:nvPr/>
        </p:nvSpPr>
        <p:spPr>
          <a:xfrm>
            <a:off x="7552849" y="6421993"/>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C2C4B5"/>
                </a:solidFill>
                <a:latin typeface="Bitter" pitchFamily="34" charset="0"/>
                <a:ea typeface="Bitter" pitchFamily="34" charset="-122"/>
                <a:cs typeface="Bitter" pitchFamily="34" charset="-120"/>
              </a:rPr>
              <a:t>Use semantic versioning for image tags</a:t>
            </a:r>
            <a:endParaRPr lang="en-US" sz="1450" dirty="0"/>
          </a:p>
        </p:txBody>
      </p:sp>
      <p:sp>
        <p:nvSpPr>
          <p:cNvPr id="22" name="Text 19"/>
          <p:cNvSpPr/>
          <p:nvPr/>
        </p:nvSpPr>
        <p:spPr>
          <a:xfrm>
            <a:off x="7552849" y="6789658"/>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C2C4B5"/>
                </a:solidFill>
                <a:latin typeface="Bitter" pitchFamily="34" charset="0"/>
                <a:ea typeface="Bitter" pitchFamily="34" charset="-122"/>
                <a:cs typeface="Bitter" pitchFamily="34" charset="-120"/>
              </a:rPr>
              <a:t>Keep images small and focused</a:t>
            </a:r>
            <a:endParaRPr lang="en-US" sz="1450" dirty="0"/>
          </a:p>
        </p:txBody>
      </p:sp>
      <p:sp>
        <p:nvSpPr>
          <p:cNvPr id="23" name="Text 20"/>
          <p:cNvSpPr/>
          <p:nvPr/>
        </p:nvSpPr>
        <p:spPr>
          <a:xfrm>
            <a:off x="7552849" y="7157323"/>
            <a:ext cx="6291382" cy="301704"/>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C2C4B5"/>
                </a:solidFill>
                <a:latin typeface="Bitter" pitchFamily="34" charset="0"/>
                <a:ea typeface="Bitter" pitchFamily="34" charset="-122"/>
                <a:cs typeface="Bitter" pitchFamily="34" charset="-120"/>
              </a:rPr>
              <a:t>Leverage multi-stage builds for production</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741878"/>
            <a:ext cx="7458194" cy="527090"/>
          </a:xfrm>
          <a:prstGeom prst="rect">
            <a:avLst/>
          </a:prstGeom>
          <a:noFill/>
          <a:ln/>
        </p:spPr>
        <p:txBody>
          <a:bodyPr wrap="none" lIns="0" tIns="0" rIns="0" bIns="0" rtlCol="0" anchor="t"/>
          <a:lstStyle/>
          <a:p>
            <a:pPr algn="l" indent="0" marL="0">
              <a:lnSpc>
                <a:spcPts val="4150"/>
              </a:lnSpc>
              <a:buNone/>
            </a:pPr>
            <a:r>
              <a:rPr lang="en-US" sz="3300" b="1" dirty="0">
                <a:solidFill>
                  <a:srgbClr val="E1E5CD"/>
                </a:solidFill>
                <a:latin typeface="Outfit Bold" pitchFamily="34" charset="0"/>
                <a:ea typeface="Outfit Bold" pitchFamily="34" charset="-122"/>
                <a:cs typeface="Outfit Bold" pitchFamily="34" charset="-120"/>
              </a:rPr>
              <a:t>Hands-On: Pulling and Pushing Images</a:t>
            </a:r>
            <a:endParaRPr lang="en-US" sz="3300" dirty="0"/>
          </a:p>
        </p:txBody>
      </p:sp>
      <p:sp>
        <p:nvSpPr>
          <p:cNvPr id="4" name="Shape 1"/>
          <p:cNvSpPr/>
          <p:nvPr/>
        </p:nvSpPr>
        <p:spPr>
          <a:xfrm>
            <a:off x="6469975" y="1521976"/>
            <a:ext cx="22860" cy="5965627"/>
          </a:xfrm>
          <a:prstGeom prst="roundRect">
            <a:avLst>
              <a:gd name="adj" fmla="val 110698"/>
            </a:avLst>
          </a:prstGeom>
          <a:solidFill>
            <a:srgbClr val="545557"/>
          </a:solidFill>
          <a:ln/>
        </p:spPr>
      </p:sp>
      <p:sp>
        <p:nvSpPr>
          <p:cNvPr id="5" name="Shape 2"/>
          <p:cNvSpPr/>
          <p:nvPr/>
        </p:nvSpPr>
        <p:spPr>
          <a:xfrm>
            <a:off x="6636901" y="1700332"/>
            <a:ext cx="506016" cy="22860"/>
          </a:xfrm>
          <a:prstGeom prst="roundRect">
            <a:avLst>
              <a:gd name="adj" fmla="val 110698"/>
            </a:avLst>
          </a:prstGeom>
          <a:solidFill>
            <a:srgbClr val="545557"/>
          </a:solidFill>
          <a:ln/>
        </p:spPr>
      </p:sp>
      <p:sp>
        <p:nvSpPr>
          <p:cNvPr id="6" name="Shape 3"/>
          <p:cNvSpPr/>
          <p:nvPr/>
        </p:nvSpPr>
        <p:spPr>
          <a:xfrm>
            <a:off x="6280190" y="1521976"/>
            <a:ext cx="379571" cy="379571"/>
          </a:xfrm>
          <a:prstGeom prst="roundRect">
            <a:avLst>
              <a:gd name="adj" fmla="val 6667"/>
            </a:avLst>
          </a:prstGeom>
          <a:solidFill>
            <a:srgbClr val="3B3C3E"/>
          </a:solidFill>
          <a:ln/>
        </p:spPr>
      </p:sp>
      <p:sp>
        <p:nvSpPr>
          <p:cNvPr id="7" name="Text 4"/>
          <p:cNvSpPr/>
          <p:nvPr/>
        </p:nvSpPr>
        <p:spPr>
          <a:xfrm>
            <a:off x="6343471" y="1553647"/>
            <a:ext cx="253008" cy="316230"/>
          </a:xfrm>
          <a:prstGeom prst="rect">
            <a:avLst/>
          </a:prstGeom>
          <a:noFill/>
          <a:ln/>
        </p:spPr>
        <p:txBody>
          <a:bodyPr wrap="none" lIns="0" tIns="0" rIns="0" bIns="0" rtlCol="0" anchor="t"/>
          <a:lstStyle/>
          <a:p>
            <a:pPr algn="ctr" indent="0" marL="0">
              <a:lnSpc>
                <a:spcPts val="1950"/>
              </a:lnSpc>
              <a:buNone/>
            </a:pPr>
            <a:r>
              <a:rPr lang="en-US" sz="1950" b="1" dirty="0">
                <a:solidFill>
                  <a:srgbClr val="C2C4B5"/>
                </a:solidFill>
                <a:latin typeface="Outfit Bold" pitchFamily="34" charset="0"/>
                <a:ea typeface="Outfit Bold" pitchFamily="34" charset="-122"/>
                <a:cs typeface="Outfit Bold" pitchFamily="34" charset="-120"/>
              </a:rPr>
              <a:t>1</a:t>
            </a:r>
            <a:endParaRPr lang="en-US" sz="1950" dirty="0"/>
          </a:p>
        </p:txBody>
      </p:sp>
      <p:sp>
        <p:nvSpPr>
          <p:cNvPr id="8" name="Text 5"/>
          <p:cNvSpPr/>
          <p:nvPr/>
        </p:nvSpPr>
        <p:spPr>
          <a:xfrm>
            <a:off x="7313414" y="1579959"/>
            <a:ext cx="2108716" cy="263485"/>
          </a:xfrm>
          <a:prstGeom prst="rect">
            <a:avLst/>
          </a:prstGeom>
          <a:noFill/>
          <a:ln/>
        </p:spPr>
        <p:txBody>
          <a:bodyPr wrap="none" lIns="0" tIns="0" rIns="0" bIns="0" rtlCol="0" anchor="t"/>
          <a:lstStyle/>
          <a:p>
            <a:pPr algn="l" indent="0" marL="0">
              <a:lnSpc>
                <a:spcPts val="2050"/>
              </a:lnSpc>
              <a:buNone/>
            </a:pPr>
            <a:r>
              <a:rPr lang="en-US" sz="1650" b="1" dirty="0">
                <a:solidFill>
                  <a:srgbClr val="C2C4B5"/>
                </a:solidFill>
                <a:latin typeface="Outfit Bold" pitchFamily="34" charset="0"/>
                <a:ea typeface="Outfit Bold" pitchFamily="34" charset="-122"/>
                <a:cs typeface="Outfit Bold" pitchFamily="34" charset="-120"/>
              </a:rPr>
              <a:t>Pull Official Image</a:t>
            </a:r>
            <a:endParaRPr lang="en-US" sz="1650" dirty="0"/>
          </a:p>
        </p:txBody>
      </p:sp>
      <p:sp>
        <p:nvSpPr>
          <p:cNvPr id="9" name="Shape 6"/>
          <p:cNvSpPr/>
          <p:nvPr/>
        </p:nvSpPr>
        <p:spPr>
          <a:xfrm>
            <a:off x="7313414" y="2033230"/>
            <a:ext cx="6523196" cy="792718"/>
          </a:xfrm>
          <a:prstGeom prst="roundRect">
            <a:avLst>
              <a:gd name="adj" fmla="val 3192"/>
            </a:avLst>
          </a:prstGeom>
          <a:solidFill>
            <a:srgbClr val="292A2C"/>
          </a:solidFill>
          <a:ln/>
        </p:spPr>
      </p:sp>
      <p:sp>
        <p:nvSpPr>
          <p:cNvPr id="10" name="Shape 7"/>
          <p:cNvSpPr/>
          <p:nvPr/>
        </p:nvSpPr>
        <p:spPr>
          <a:xfrm>
            <a:off x="7305080" y="2033230"/>
            <a:ext cx="6539865" cy="792718"/>
          </a:xfrm>
          <a:prstGeom prst="roundRect">
            <a:avLst>
              <a:gd name="adj" fmla="val 3192"/>
            </a:avLst>
          </a:prstGeom>
          <a:solidFill>
            <a:srgbClr val="292A2C"/>
          </a:solidFill>
          <a:ln/>
        </p:spPr>
      </p:sp>
      <p:sp>
        <p:nvSpPr>
          <p:cNvPr id="11" name="Text 8"/>
          <p:cNvSpPr/>
          <p:nvPr/>
        </p:nvSpPr>
        <p:spPr>
          <a:xfrm>
            <a:off x="7473672" y="2159675"/>
            <a:ext cx="6202680" cy="539829"/>
          </a:xfrm>
          <a:prstGeom prst="rect">
            <a:avLst/>
          </a:prstGeom>
          <a:noFill/>
          <a:ln/>
        </p:spPr>
        <p:txBody>
          <a:bodyPr wrap="square" lIns="0" tIns="0" rIns="0" bIns="0" rtlCol="0" anchor="t"/>
          <a:lstStyle/>
          <a:p>
            <a:pPr algn="l" indent="0" marL="0">
              <a:lnSpc>
                <a:spcPts val="2100"/>
              </a:lnSpc>
              <a:buNone/>
            </a:pPr>
            <a:r>
              <a:rPr lang="en-US" sz="1300" dirty="0">
                <a:solidFill>
                  <a:srgbClr val="C2C4B5"/>
                </a:solidFill>
                <a:highlight>
                  <a:srgbClr val="292A2C"/>
                </a:highlight>
                <a:latin typeface="Consolas" pitchFamily="34" charset="0"/>
                <a:ea typeface="Consolas" pitchFamily="34" charset="-122"/>
                <a:cs typeface="Consolas" pitchFamily="34" charset="-120"/>
              </a:rPr>
              <a:t>docker pull nginx:alpinedocker images</a:t>
            </a:r>
            <a:endParaRPr lang="en-US" sz="1300" dirty="0"/>
          </a:p>
        </p:txBody>
      </p:sp>
      <p:sp>
        <p:nvSpPr>
          <p:cNvPr id="12" name="Text 9"/>
          <p:cNvSpPr/>
          <p:nvPr/>
        </p:nvSpPr>
        <p:spPr>
          <a:xfrm>
            <a:off x="7313414" y="3015734"/>
            <a:ext cx="6523196" cy="269915"/>
          </a:xfrm>
          <a:prstGeom prst="rect">
            <a:avLst/>
          </a:prstGeom>
          <a:noFill/>
          <a:ln/>
        </p:spPr>
        <p:txBody>
          <a:bodyPr wrap="none" lIns="0" tIns="0" rIns="0" bIns="0" rtlCol="0" anchor="t"/>
          <a:lstStyle/>
          <a:p>
            <a:pPr algn="l" indent="0" marL="0">
              <a:lnSpc>
                <a:spcPts val="2100"/>
              </a:lnSpc>
              <a:buNone/>
            </a:pPr>
            <a:r>
              <a:rPr lang="en-US" sz="1300" dirty="0">
                <a:solidFill>
                  <a:srgbClr val="C2C4B5"/>
                </a:solidFill>
                <a:latin typeface="Bitter" pitchFamily="34" charset="0"/>
                <a:ea typeface="Bitter" pitchFamily="34" charset="-122"/>
                <a:cs typeface="Bitter" pitchFamily="34" charset="-120"/>
              </a:rPr>
              <a:t>Download lightweight Nginx image and verify it's available locally</a:t>
            </a:r>
            <a:endParaRPr lang="en-US" sz="1300" dirty="0"/>
          </a:p>
        </p:txBody>
      </p:sp>
      <p:sp>
        <p:nvSpPr>
          <p:cNvPr id="13" name="Shape 10"/>
          <p:cNvSpPr/>
          <p:nvPr/>
        </p:nvSpPr>
        <p:spPr>
          <a:xfrm>
            <a:off x="6636901" y="3801308"/>
            <a:ext cx="506016" cy="22860"/>
          </a:xfrm>
          <a:prstGeom prst="roundRect">
            <a:avLst>
              <a:gd name="adj" fmla="val 110698"/>
            </a:avLst>
          </a:prstGeom>
          <a:solidFill>
            <a:srgbClr val="545557"/>
          </a:solidFill>
          <a:ln/>
        </p:spPr>
      </p:sp>
      <p:sp>
        <p:nvSpPr>
          <p:cNvPr id="14" name="Shape 11"/>
          <p:cNvSpPr/>
          <p:nvPr/>
        </p:nvSpPr>
        <p:spPr>
          <a:xfrm>
            <a:off x="6280190" y="3622953"/>
            <a:ext cx="379571" cy="379571"/>
          </a:xfrm>
          <a:prstGeom prst="roundRect">
            <a:avLst>
              <a:gd name="adj" fmla="val 6667"/>
            </a:avLst>
          </a:prstGeom>
          <a:solidFill>
            <a:srgbClr val="3B3C3E"/>
          </a:solidFill>
          <a:ln/>
        </p:spPr>
      </p:sp>
      <p:sp>
        <p:nvSpPr>
          <p:cNvPr id="15" name="Text 12"/>
          <p:cNvSpPr/>
          <p:nvPr/>
        </p:nvSpPr>
        <p:spPr>
          <a:xfrm>
            <a:off x="6343471" y="3654623"/>
            <a:ext cx="253008" cy="316230"/>
          </a:xfrm>
          <a:prstGeom prst="rect">
            <a:avLst/>
          </a:prstGeom>
          <a:noFill/>
          <a:ln/>
        </p:spPr>
        <p:txBody>
          <a:bodyPr wrap="none" lIns="0" tIns="0" rIns="0" bIns="0" rtlCol="0" anchor="t"/>
          <a:lstStyle/>
          <a:p>
            <a:pPr algn="ctr" indent="0" marL="0">
              <a:lnSpc>
                <a:spcPts val="1950"/>
              </a:lnSpc>
              <a:buNone/>
            </a:pPr>
            <a:r>
              <a:rPr lang="en-US" sz="1950" b="1" dirty="0">
                <a:solidFill>
                  <a:srgbClr val="C2C4B5"/>
                </a:solidFill>
                <a:latin typeface="Outfit Bold" pitchFamily="34" charset="0"/>
                <a:ea typeface="Outfit Bold" pitchFamily="34" charset="-122"/>
                <a:cs typeface="Outfit Bold" pitchFamily="34" charset="-120"/>
              </a:rPr>
              <a:t>2</a:t>
            </a:r>
            <a:endParaRPr lang="en-US" sz="1950" dirty="0"/>
          </a:p>
        </p:txBody>
      </p:sp>
      <p:sp>
        <p:nvSpPr>
          <p:cNvPr id="16" name="Text 13"/>
          <p:cNvSpPr/>
          <p:nvPr/>
        </p:nvSpPr>
        <p:spPr>
          <a:xfrm>
            <a:off x="7313414" y="3680936"/>
            <a:ext cx="2108716" cy="263485"/>
          </a:xfrm>
          <a:prstGeom prst="rect">
            <a:avLst/>
          </a:prstGeom>
          <a:noFill/>
          <a:ln/>
        </p:spPr>
        <p:txBody>
          <a:bodyPr wrap="none" lIns="0" tIns="0" rIns="0" bIns="0" rtlCol="0" anchor="t"/>
          <a:lstStyle/>
          <a:p>
            <a:pPr algn="l" indent="0" marL="0">
              <a:lnSpc>
                <a:spcPts val="2050"/>
              </a:lnSpc>
              <a:buNone/>
            </a:pPr>
            <a:r>
              <a:rPr lang="en-US" sz="1650" b="1" dirty="0">
                <a:solidFill>
                  <a:srgbClr val="C2C4B5"/>
                </a:solidFill>
                <a:latin typeface="Outfit Bold" pitchFamily="34" charset="0"/>
                <a:ea typeface="Outfit Bold" pitchFamily="34" charset="-122"/>
                <a:cs typeface="Outfit Bold" pitchFamily="34" charset="-120"/>
              </a:rPr>
              <a:t>Run Container</a:t>
            </a:r>
            <a:endParaRPr lang="en-US" sz="1650" dirty="0"/>
          </a:p>
        </p:txBody>
      </p:sp>
      <p:sp>
        <p:nvSpPr>
          <p:cNvPr id="17" name="Shape 14"/>
          <p:cNvSpPr/>
          <p:nvPr/>
        </p:nvSpPr>
        <p:spPr>
          <a:xfrm>
            <a:off x="7313414" y="4134207"/>
            <a:ext cx="6523196" cy="792718"/>
          </a:xfrm>
          <a:prstGeom prst="roundRect">
            <a:avLst>
              <a:gd name="adj" fmla="val 3192"/>
            </a:avLst>
          </a:prstGeom>
          <a:solidFill>
            <a:srgbClr val="292A2C"/>
          </a:solidFill>
          <a:ln/>
        </p:spPr>
      </p:sp>
      <p:sp>
        <p:nvSpPr>
          <p:cNvPr id="18" name="Shape 15"/>
          <p:cNvSpPr/>
          <p:nvPr/>
        </p:nvSpPr>
        <p:spPr>
          <a:xfrm>
            <a:off x="7305080" y="4134207"/>
            <a:ext cx="6539865" cy="792718"/>
          </a:xfrm>
          <a:prstGeom prst="roundRect">
            <a:avLst>
              <a:gd name="adj" fmla="val 3192"/>
            </a:avLst>
          </a:prstGeom>
          <a:solidFill>
            <a:srgbClr val="292A2C"/>
          </a:solidFill>
          <a:ln/>
        </p:spPr>
      </p:sp>
      <p:sp>
        <p:nvSpPr>
          <p:cNvPr id="19" name="Text 16"/>
          <p:cNvSpPr/>
          <p:nvPr/>
        </p:nvSpPr>
        <p:spPr>
          <a:xfrm>
            <a:off x="7473672" y="4260652"/>
            <a:ext cx="6202680" cy="539829"/>
          </a:xfrm>
          <a:prstGeom prst="rect">
            <a:avLst/>
          </a:prstGeom>
          <a:noFill/>
          <a:ln/>
        </p:spPr>
        <p:txBody>
          <a:bodyPr wrap="square" lIns="0" tIns="0" rIns="0" bIns="0" rtlCol="0" anchor="t"/>
          <a:lstStyle/>
          <a:p>
            <a:pPr algn="l" indent="0" marL="0">
              <a:lnSpc>
                <a:spcPts val="2100"/>
              </a:lnSpc>
              <a:buNone/>
            </a:pPr>
            <a:r>
              <a:rPr lang="en-US" sz="1300" dirty="0">
                <a:solidFill>
                  <a:srgbClr val="C2C4B5"/>
                </a:solidFill>
                <a:highlight>
                  <a:srgbClr val="292A2C"/>
                </a:highlight>
                <a:latin typeface="Consolas" pitchFamily="34" charset="0"/>
                <a:ea typeface="Consolas" pitchFamily="34" charset="-122"/>
                <a:cs typeface="Consolas" pitchFamily="34" charset="-120"/>
              </a:rPr>
              <a:t>docker run -d -p 8080:80 --name my-nginx nginx:alpinedocker ps</a:t>
            </a:r>
            <a:endParaRPr lang="en-US" sz="1300" dirty="0"/>
          </a:p>
        </p:txBody>
      </p:sp>
      <p:sp>
        <p:nvSpPr>
          <p:cNvPr id="20" name="Text 17"/>
          <p:cNvSpPr/>
          <p:nvPr/>
        </p:nvSpPr>
        <p:spPr>
          <a:xfrm>
            <a:off x="7313414" y="5116711"/>
            <a:ext cx="6523196" cy="269915"/>
          </a:xfrm>
          <a:prstGeom prst="rect">
            <a:avLst/>
          </a:prstGeom>
          <a:noFill/>
          <a:ln/>
        </p:spPr>
        <p:txBody>
          <a:bodyPr wrap="none" lIns="0" tIns="0" rIns="0" bIns="0" rtlCol="0" anchor="t"/>
          <a:lstStyle/>
          <a:p>
            <a:pPr algn="l" indent="0" marL="0">
              <a:lnSpc>
                <a:spcPts val="2100"/>
              </a:lnSpc>
              <a:buNone/>
            </a:pPr>
            <a:r>
              <a:rPr lang="en-US" sz="1300" dirty="0">
                <a:solidFill>
                  <a:srgbClr val="C2C4B5"/>
                </a:solidFill>
                <a:latin typeface="Bitter" pitchFamily="34" charset="0"/>
                <a:ea typeface="Bitter" pitchFamily="34" charset="-122"/>
                <a:cs typeface="Bitter" pitchFamily="34" charset="-120"/>
              </a:rPr>
              <a:t>Start container with port mapping and background execution</a:t>
            </a:r>
            <a:endParaRPr lang="en-US" sz="1300" dirty="0"/>
          </a:p>
        </p:txBody>
      </p:sp>
      <p:sp>
        <p:nvSpPr>
          <p:cNvPr id="21" name="Shape 18"/>
          <p:cNvSpPr/>
          <p:nvPr/>
        </p:nvSpPr>
        <p:spPr>
          <a:xfrm>
            <a:off x="6636901" y="5902285"/>
            <a:ext cx="506016" cy="22860"/>
          </a:xfrm>
          <a:prstGeom prst="roundRect">
            <a:avLst>
              <a:gd name="adj" fmla="val 110698"/>
            </a:avLst>
          </a:prstGeom>
          <a:solidFill>
            <a:srgbClr val="545557"/>
          </a:solidFill>
          <a:ln/>
        </p:spPr>
      </p:sp>
      <p:sp>
        <p:nvSpPr>
          <p:cNvPr id="22" name="Shape 19"/>
          <p:cNvSpPr/>
          <p:nvPr/>
        </p:nvSpPr>
        <p:spPr>
          <a:xfrm>
            <a:off x="6280190" y="5723930"/>
            <a:ext cx="379571" cy="379571"/>
          </a:xfrm>
          <a:prstGeom prst="roundRect">
            <a:avLst>
              <a:gd name="adj" fmla="val 6667"/>
            </a:avLst>
          </a:prstGeom>
          <a:solidFill>
            <a:srgbClr val="3B3C3E"/>
          </a:solidFill>
          <a:ln/>
        </p:spPr>
      </p:sp>
      <p:sp>
        <p:nvSpPr>
          <p:cNvPr id="23" name="Text 20"/>
          <p:cNvSpPr/>
          <p:nvPr/>
        </p:nvSpPr>
        <p:spPr>
          <a:xfrm>
            <a:off x="6343471" y="5755600"/>
            <a:ext cx="253008" cy="316230"/>
          </a:xfrm>
          <a:prstGeom prst="rect">
            <a:avLst/>
          </a:prstGeom>
          <a:noFill/>
          <a:ln/>
        </p:spPr>
        <p:txBody>
          <a:bodyPr wrap="none" lIns="0" tIns="0" rIns="0" bIns="0" rtlCol="0" anchor="t"/>
          <a:lstStyle/>
          <a:p>
            <a:pPr algn="ctr" indent="0" marL="0">
              <a:lnSpc>
                <a:spcPts val="1950"/>
              </a:lnSpc>
              <a:buNone/>
            </a:pPr>
            <a:r>
              <a:rPr lang="en-US" sz="1950" b="1" dirty="0">
                <a:solidFill>
                  <a:srgbClr val="C2C4B5"/>
                </a:solidFill>
                <a:latin typeface="Outfit Bold" pitchFamily="34" charset="0"/>
                <a:ea typeface="Outfit Bold" pitchFamily="34" charset="-122"/>
                <a:cs typeface="Outfit Bold" pitchFamily="34" charset="-120"/>
              </a:rPr>
              <a:t>3</a:t>
            </a:r>
            <a:endParaRPr lang="en-US" sz="1950" dirty="0"/>
          </a:p>
        </p:txBody>
      </p:sp>
      <p:sp>
        <p:nvSpPr>
          <p:cNvPr id="24" name="Text 21"/>
          <p:cNvSpPr/>
          <p:nvPr/>
        </p:nvSpPr>
        <p:spPr>
          <a:xfrm>
            <a:off x="7313414" y="5781913"/>
            <a:ext cx="2108716" cy="263485"/>
          </a:xfrm>
          <a:prstGeom prst="rect">
            <a:avLst/>
          </a:prstGeom>
          <a:noFill/>
          <a:ln/>
        </p:spPr>
        <p:txBody>
          <a:bodyPr wrap="none" lIns="0" tIns="0" rIns="0" bIns="0" rtlCol="0" anchor="t"/>
          <a:lstStyle/>
          <a:p>
            <a:pPr algn="l" indent="0" marL="0">
              <a:lnSpc>
                <a:spcPts val="2050"/>
              </a:lnSpc>
              <a:buNone/>
            </a:pPr>
            <a:r>
              <a:rPr lang="en-US" sz="1650" b="1" dirty="0">
                <a:solidFill>
                  <a:srgbClr val="C2C4B5"/>
                </a:solidFill>
                <a:latin typeface="Outfit Bold" pitchFamily="34" charset="0"/>
                <a:ea typeface="Outfit Bold" pitchFamily="34" charset="-122"/>
                <a:cs typeface="Outfit Bold" pitchFamily="34" charset="-120"/>
              </a:rPr>
              <a:t>Tag and Push</a:t>
            </a:r>
            <a:endParaRPr lang="en-US" sz="1650" dirty="0"/>
          </a:p>
        </p:txBody>
      </p:sp>
      <p:sp>
        <p:nvSpPr>
          <p:cNvPr id="25" name="Shape 22"/>
          <p:cNvSpPr/>
          <p:nvPr/>
        </p:nvSpPr>
        <p:spPr>
          <a:xfrm>
            <a:off x="7313414" y="6235184"/>
            <a:ext cx="6523196" cy="792718"/>
          </a:xfrm>
          <a:prstGeom prst="roundRect">
            <a:avLst>
              <a:gd name="adj" fmla="val 3192"/>
            </a:avLst>
          </a:prstGeom>
          <a:solidFill>
            <a:srgbClr val="292A2C"/>
          </a:solidFill>
          <a:ln/>
        </p:spPr>
      </p:sp>
      <p:sp>
        <p:nvSpPr>
          <p:cNvPr id="26" name="Shape 23"/>
          <p:cNvSpPr/>
          <p:nvPr/>
        </p:nvSpPr>
        <p:spPr>
          <a:xfrm>
            <a:off x="7305080" y="6235184"/>
            <a:ext cx="6539865" cy="792718"/>
          </a:xfrm>
          <a:prstGeom prst="roundRect">
            <a:avLst>
              <a:gd name="adj" fmla="val 3192"/>
            </a:avLst>
          </a:prstGeom>
          <a:solidFill>
            <a:srgbClr val="292A2C"/>
          </a:solidFill>
          <a:ln/>
        </p:spPr>
      </p:sp>
      <p:sp>
        <p:nvSpPr>
          <p:cNvPr id="27" name="Text 24"/>
          <p:cNvSpPr/>
          <p:nvPr/>
        </p:nvSpPr>
        <p:spPr>
          <a:xfrm>
            <a:off x="7473672" y="6361628"/>
            <a:ext cx="6202680" cy="539829"/>
          </a:xfrm>
          <a:prstGeom prst="rect">
            <a:avLst/>
          </a:prstGeom>
          <a:noFill/>
          <a:ln/>
        </p:spPr>
        <p:txBody>
          <a:bodyPr wrap="square" lIns="0" tIns="0" rIns="0" bIns="0" rtlCol="0" anchor="t"/>
          <a:lstStyle/>
          <a:p>
            <a:pPr algn="l" indent="0" marL="0">
              <a:lnSpc>
                <a:spcPts val="2100"/>
              </a:lnSpc>
              <a:buNone/>
            </a:pPr>
            <a:r>
              <a:rPr lang="en-US" sz="1300" dirty="0">
                <a:solidFill>
                  <a:srgbClr val="C2C4B5"/>
                </a:solidFill>
                <a:highlight>
                  <a:srgbClr val="292A2C"/>
                </a:highlight>
                <a:latin typeface="Consolas" pitchFamily="34" charset="0"/>
                <a:ea typeface="Consolas" pitchFamily="34" charset="-122"/>
                <a:cs typeface="Consolas" pitchFamily="34" charset="-120"/>
              </a:rPr>
              <a:t>docker tag nginx:alpine yourusername/my-nginx:v1docker push yourusername/my-nginx:v1</a:t>
            </a:r>
            <a:endParaRPr lang="en-US" sz="1300" dirty="0"/>
          </a:p>
        </p:txBody>
      </p:sp>
      <p:sp>
        <p:nvSpPr>
          <p:cNvPr id="28" name="Text 25"/>
          <p:cNvSpPr/>
          <p:nvPr/>
        </p:nvSpPr>
        <p:spPr>
          <a:xfrm>
            <a:off x="7313414" y="7217688"/>
            <a:ext cx="6523196" cy="269915"/>
          </a:xfrm>
          <a:prstGeom prst="rect">
            <a:avLst/>
          </a:prstGeom>
          <a:noFill/>
          <a:ln/>
        </p:spPr>
        <p:txBody>
          <a:bodyPr wrap="none" lIns="0" tIns="0" rIns="0" bIns="0" rtlCol="0" anchor="t"/>
          <a:lstStyle/>
          <a:p>
            <a:pPr algn="l" indent="0" marL="0">
              <a:lnSpc>
                <a:spcPts val="2100"/>
              </a:lnSpc>
              <a:buNone/>
            </a:pPr>
            <a:r>
              <a:rPr lang="en-US" sz="1300" dirty="0">
                <a:solidFill>
                  <a:srgbClr val="C2C4B5"/>
                </a:solidFill>
                <a:latin typeface="Bitter" pitchFamily="34" charset="0"/>
                <a:ea typeface="Bitter" pitchFamily="34" charset="-122"/>
                <a:cs typeface="Bitter" pitchFamily="34" charset="-120"/>
              </a:rPr>
              <a:t>Create custom tag and upload to your Docker Hub repository</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70365"/>
            <a:ext cx="9403318" cy="620078"/>
          </a:xfrm>
          <a:prstGeom prst="rect">
            <a:avLst/>
          </a:prstGeom>
          <a:noFill/>
          <a:ln/>
        </p:spPr>
        <p:txBody>
          <a:bodyPr wrap="non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Why Docker Revolutionized Development</a:t>
            </a:r>
            <a:endParaRPr lang="en-US" sz="3900" dirty="0"/>
          </a:p>
        </p:txBody>
      </p:sp>
      <p:sp>
        <p:nvSpPr>
          <p:cNvPr id="3" name="Shape 1"/>
          <p:cNvSpPr/>
          <p:nvPr/>
        </p:nvSpPr>
        <p:spPr>
          <a:xfrm>
            <a:off x="793790" y="2987278"/>
            <a:ext cx="4215289" cy="2413635"/>
          </a:xfrm>
          <a:prstGeom prst="roundRect">
            <a:avLst>
              <a:gd name="adj" fmla="val 1233"/>
            </a:avLst>
          </a:prstGeom>
          <a:solidFill>
            <a:srgbClr val="3B3C3E"/>
          </a:solidFill>
          <a:ln/>
        </p:spPr>
      </p:sp>
      <p:sp>
        <p:nvSpPr>
          <p:cNvPr id="4" name="Text 2"/>
          <p:cNvSpPr/>
          <p:nvPr/>
        </p:nvSpPr>
        <p:spPr>
          <a:xfrm>
            <a:off x="992148" y="318563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C2C4B5"/>
                </a:solidFill>
                <a:latin typeface="Outfit Bold" pitchFamily="34" charset="0"/>
                <a:ea typeface="Outfit Bold" pitchFamily="34" charset="-122"/>
                <a:cs typeface="Outfit Bold" pitchFamily="34" charset="-120"/>
              </a:rPr>
              <a:t>Consistency</a:t>
            </a:r>
            <a:endParaRPr lang="en-US" sz="1950" dirty="0"/>
          </a:p>
        </p:txBody>
      </p:sp>
      <p:sp>
        <p:nvSpPr>
          <p:cNvPr id="5" name="Text 3"/>
          <p:cNvSpPr/>
          <p:nvPr/>
        </p:nvSpPr>
        <p:spPr>
          <a:xfrm>
            <a:off x="992148" y="3614857"/>
            <a:ext cx="3818573" cy="1587698"/>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"It works on my machine" becomes "It works everywhere." Docker ensures your application runs identically across development, testing, and production environments.</a:t>
            </a:r>
            <a:endParaRPr lang="en-US" sz="1550" dirty="0"/>
          </a:p>
        </p:txBody>
      </p:sp>
      <p:sp>
        <p:nvSpPr>
          <p:cNvPr id="6" name="Shape 4"/>
          <p:cNvSpPr/>
          <p:nvPr/>
        </p:nvSpPr>
        <p:spPr>
          <a:xfrm>
            <a:off x="5207437" y="2987278"/>
            <a:ext cx="4215408" cy="2413635"/>
          </a:xfrm>
          <a:prstGeom prst="roundRect">
            <a:avLst>
              <a:gd name="adj" fmla="val 1233"/>
            </a:avLst>
          </a:prstGeom>
          <a:solidFill>
            <a:srgbClr val="3B3C3E"/>
          </a:solidFill>
          <a:ln/>
        </p:spPr>
      </p:sp>
      <p:sp>
        <p:nvSpPr>
          <p:cNvPr id="7" name="Text 5"/>
          <p:cNvSpPr/>
          <p:nvPr/>
        </p:nvSpPr>
        <p:spPr>
          <a:xfrm>
            <a:off x="5405795" y="318563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C2C4B5"/>
                </a:solidFill>
                <a:latin typeface="Outfit Bold" pitchFamily="34" charset="0"/>
                <a:ea typeface="Outfit Bold" pitchFamily="34" charset="-122"/>
                <a:cs typeface="Outfit Bold" pitchFamily="34" charset="-120"/>
              </a:rPr>
              <a:t>Efficiency</a:t>
            </a:r>
            <a:endParaRPr lang="en-US" sz="1950" dirty="0"/>
          </a:p>
        </p:txBody>
      </p:sp>
      <p:sp>
        <p:nvSpPr>
          <p:cNvPr id="8" name="Text 6"/>
          <p:cNvSpPr/>
          <p:nvPr/>
        </p:nvSpPr>
        <p:spPr>
          <a:xfrm>
            <a:off x="5405795" y="3614857"/>
            <a:ext cx="3818692" cy="1270159"/>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Containers share the OS kernel, making them lightweight and fast to start. Deploy hundreds of containers on a single server without the overhead of virtual machines.</a:t>
            </a:r>
            <a:endParaRPr lang="en-US" sz="1550" dirty="0"/>
          </a:p>
        </p:txBody>
      </p:sp>
      <p:sp>
        <p:nvSpPr>
          <p:cNvPr id="9" name="Shape 7"/>
          <p:cNvSpPr/>
          <p:nvPr/>
        </p:nvSpPr>
        <p:spPr>
          <a:xfrm>
            <a:off x="9621203" y="2987278"/>
            <a:ext cx="4215289" cy="2413635"/>
          </a:xfrm>
          <a:prstGeom prst="roundRect">
            <a:avLst>
              <a:gd name="adj" fmla="val 1233"/>
            </a:avLst>
          </a:prstGeom>
          <a:solidFill>
            <a:srgbClr val="3B3C3E"/>
          </a:solidFill>
          <a:ln/>
        </p:spPr>
      </p:sp>
      <p:sp>
        <p:nvSpPr>
          <p:cNvPr id="10" name="Text 8"/>
          <p:cNvSpPr/>
          <p:nvPr/>
        </p:nvSpPr>
        <p:spPr>
          <a:xfrm>
            <a:off x="9819561" y="318563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C2C4B5"/>
                </a:solidFill>
                <a:latin typeface="Outfit Bold" pitchFamily="34" charset="0"/>
                <a:ea typeface="Outfit Bold" pitchFamily="34" charset="-122"/>
                <a:cs typeface="Outfit Bold" pitchFamily="34" charset="-120"/>
              </a:rPr>
              <a:t>Scalability</a:t>
            </a:r>
            <a:endParaRPr lang="en-US" sz="1950" dirty="0"/>
          </a:p>
        </p:txBody>
      </p:sp>
      <p:sp>
        <p:nvSpPr>
          <p:cNvPr id="11" name="Text 9"/>
          <p:cNvSpPr/>
          <p:nvPr/>
        </p:nvSpPr>
        <p:spPr>
          <a:xfrm>
            <a:off x="9819561" y="3614857"/>
            <a:ext cx="3818573" cy="1587698"/>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Scale applications horizontally by spinning up new container instances. Orchestration tools like Kubernetes make managing thousands of containers seamless.</a:t>
            </a:r>
            <a:endParaRPr lang="en-US" sz="1550" dirty="0"/>
          </a:p>
        </p:txBody>
      </p:sp>
      <p:sp>
        <p:nvSpPr>
          <p:cNvPr id="12" name="Text 10"/>
          <p:cNvSpPr/>
          <p:nvPr/>
        </p:nvSpPr>
        <p:spPr>
          <a:xfrm>
            <a:off x="793790" y="5624155"/>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Docker transforms how we build, ship, and run applications by packaging everything your app needs into portable, lightweight containers that run consistently anywhere.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15497"/>
            <a:ext cx="7051119" cy="620078"/>
          </a:xfrm>
          <a:prstGeom prst="rect">
            <a:avLst/>
          </a:prstGeom>
          <a:noFill/>
          <a:ln/>
        </p:spPr>
        <p:txBody>
          <a:bodyPr wrap="non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Docker Architecture Deep Dive</a:t>
            </a:r>
            <a:endParaRPr lang="en-US" sz="3900" dirty="0"/>
          </a:p>
        </p:txBody>
      </p:sp>
      <p:sp>
        <p:nvSpPr>
          <p:cNvPr id="3" name="Text 1"/>
          <p:cNvSpPr/>
          <p:nvPr/>
        </p:nvSpPr>
        <p:spPr>
          <a:xfrm>
            <a:off x="793790" y="223158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E1E5CD"/>
                </a:solidFill>
                <a:latin typeface="Outfit Bold" pitchFamily="34" charset="0"/>
                <a:ea typeface="Outfit Bold" pitchFamily="34" charset="-122"/>
                <a:cs typeface="Outfit Bold" pitchFamily="34" charset="-120"/>
              </a:rPr>
              <a:t>Docker Engine</a:t>
            </a:r>
            <a:endParaRPr lang="en-US" sz="1950" dirty="0"/>
          </a:p>
        </p:txBody>
      </p:sp>
      <p:sp>
        <p:nvSpPr>
          <p:cNvPr id="4" name="Text 2"/>
          <p:cNvSpPr/>
          <p:nvPr/>
        </p:nvSpPr>
        <p:spPr>
          <a:xfrm>
            <a:off x="793790" y="2740104"/>
            <a:ext cx="6279356" cy="317540"/>
          </a:xfrm>
          <a:prstGeom prst="rect">
            <a:avLst/>
          </a:prstGeom>
          <a:noFill/>
          <a:ln/>
        </p:spPr>
        <p:txBody>
          <a:bodyPr wrap="non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The heart of Docker, consisting of three main components:</a:t>
            </a:r>
            <a:endParaRPr lang="en-US" sz="1550" dirty="0"/>
          </a:p>
        </p:txBody>
      </p:sp>
      <p:sp>
        <p:nvSpPr>
          <p:cNvPr id="5" name="Text 3"/>
          <p:cNvSpPr/>
          <p:nvPr/>
        </p:nvSpPr>
        <p:spPr>
          <a:xfrm>
            <a:off x="793790" y="323623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Docker Daemon (dockerd) - runs on host system</a:t>
            </a:r>
            <a:endParaRPr lang="en-US" sz="1550" dirty="0"/>
          </a:p>
        </p:txBody>
      </p:sp>
      <p:sp>
        <p:nvSpPr>
          <p:cNvPr id="6" name="Text 4"/>
          <p:cNvSpPr/>
          <p:nvPr/>
        </p:nvSpPr>
        <p:spPr>
          <a:xfrm>
            <a:off x="793790" y="362319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REST API - interface for communication</a:t>
            </a:r>
            <a:endParaRPr lang="en-US" sz="1550" dirty="0"/>
          </a:p>
        </p:txBody>
      </p:sp>
      <p:sp>
        <p:nvSpPr>
          <p:cNvPr id="7" name="Text 5"/>
          <p:cNvSpPr/>
          <p:nvPr/>
        </p:nvSpPr>
        <p:spPr>
          <a:xfrm>
            <a:off x="793790" y="401014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Docker CLI - command-line interface</a:t>
            </a:r>
            <a:endParaRPr lang="en-US" sz="1550" dirty="0"/>
          </a:p>
        </p:txBody>
      </p:sp>
      <p:sp>
        <p:nvSpPr>
          <p:cNvPr id="8" name="Text 6"/>
          <p:cNvSpPr/>
          <p:nvPr/>
        </p:nvSpPr>
        <p:spPr>
          <a:xfrm>
            <a:off x="793790" y="4526042"/>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E1E5CD"/>
                </a:solidFill>
                <a:latin typeface="Outfit Bold" pitchFamily="34" charset="0"/>
                <a:ea typeface="Outfit Bold" pitchFamily="34" charset="-122"/>
                <a:cs typeface="Outfit Bold" pitchFamily="34" charset="-120"/>
              </a:rPr>
              <a:t>Key Benefits</a:t>
            </a:r>
            <a:endParaRPr lang="en-US" sz="1950" dirty="0"/>
          </a:p>
        </p:txBody>
      </p:sp>
      <p:sp>
        <p:nvSpPr>
          <p:cNvPr id="9" name="Text 7"/>
          <p:cNvSpPr/>
          <p:nvPr/>
        </p:nvSpPr>
        <p:spPr>
          <a:xfrm>
            <a:off x="793790" y="5034558"/>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Application isolation without VM overhead</a:t>
            </a:r>
            <a:endParaRPr lang="en-US" sz="1550" dirty="0"/>
          </a:p>
        </p:txBody>
      </p:sp>
      <p:sp>
        <p:nvSpPr>
          <p:cNvPr id="10" name="Text 8"/>
          <p:cNvSpPr/>
          <p:nvPr/>
        </p:nvSpPr>
        <p:spPr>
          <a:xfrm>
            <a:off x="793790" y="5421511"/>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Rapid deployment and scaling</a:t>
            </a:r>
            <a:endParaRPr lang="en-US" sz="1550" dirty="0"/>
          </a:p>
        </p:txBody>
      </p:sp>
      <p:sp>
        <p:nvSpPr>
          <p:cNvPr id="11" name="Text 9"/>
          <p:cNvSpPr/>
          <p:nvPr/>
        </p:nvSpPr>
        <p:spPr>
          <a:xfrm>
            <a:off x="793790" y="5808464"/>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Version control for infrastructure</a:t>
            </a:r>
            <a:endParaRPr lang="en-US" sz="1550" dirty="0"/>
          </a:p>
        </p:txBody>
      </p:sp>
      <p:sp>
        <p:nvSpPr>
          <p:cNvPr id="12" name="Text 10"/>
          <p:cNvSpPr/>
          <p:nvPr/>
        </p:nvSpPr>
        <p:spPr>
          <a:xfrm>
            <a:off x="793790" y="6195417"/>
            <a:ext cx="6279356"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C2C4B5"/>
                </a:solidFill>
                <a:latin typeface="Bitter" pitchFamily="34" charset="0"/>
                <a:ea typeface="Bitter" pitchFamily="34" charset="-122"/>
                <a:cs typeface="Bitter" pitchFamily="34" charset="-120"/>
              </a:rPr>
              <a:t>Simplified dependency management</a:t>
            </a:r>
            <a:endParaRPr lang="en-US" sz="1550" dirty="0"/>
          </a:p>
        </p:txBody>
      </p:sp>
      <p:pic>
        <p:nvPicPr>
          <p:cNvPr id="13" name="Image 0" descr="preencoded.png">    </p:cNvPr>
          <p:cNvPicPr>
            <a:picLocks noChangeAspect="1"/>
          </p:cNvPicPr>
          <p:nvPr/>
        </p:nvPicPr>
        <p:blipFill>
          <a:blip r:embed="rId1"/>
          <a:stretch>
            <a:fillRect/>
          </a:stretch>
        </p:blipFill>
        <p:spPr>
          <a:xfrm>
            <a:off x="7564874" y="2256473"/>
            <a:ext cx="6279356" cy="3185636"/>
          </a:xfrm>
          <a:prstGeom prst="rect">
            <a:avLst/>
          </a:prstGeom>
        </p:spPr>
      </p:pic>
      <p:sp>
        <p:nvSpPr>
          <p:cNvPr id="14" name="Text 11"/>
          <p:cNvSpPr/>
          <p:nvPr/>
        </p:nvSpPr>
        <p:spPr>
          <a:xfrm>
            <a:off x="7564874" y="5665351"/>
            <a:ext cx="6279356" cy="1270159"/>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Docker uses a client-server architecture where the Docker client communicates with the Docker daemon, which builds, runs, and manages containers. Images serve as blueprints, while containers are running instances.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0098" y="538043"/>
            <a:ext cx="9272349" cy="579001"/>
          </a:xfrm>
          <a:prstGeom prst="rect">
            <a:avLst/>
          </a:prstGeom>
          <a:noFill/>
          <a:ln/>
        </p:spPr>
        <p:txBody>
          <a:bodyPr wrap="none" lIns="0" tIns="0" rIns="0" bIns="0" rtlCol="0" anchor="t"/>
          <a:lstStyle/>
          <a:p>
            <a:pPr algn="l" indent="0" marL="0">
              <a:lnSpc>
                <a:spcPts val="4550"/>
              </a:lnSpc>
              <a:buNone/>
            </a:pPr>
            <a:r>
              <a:rPr lang="en-US" sz="3600" b="1" dirty="0">
                <a:solidFill>
                  <a:srgbClr val="E1E5CD"/>
                </a:solidFill>
                <a:latin typeface="Outfit Bold" pitchFamily="34" charset="0"/>
                <a:ea typeface="Outfit Bold" pitchFamily="34" charset="-122"/>
                <a:cs typeface="Outfit Bold" pitchFamily="34" charset="-120"/>
              </a:rPr>
              <a:t>Container Lifecycle &amp; Essential Terminology</a:t>
            </a:r>
            <a:endParaRPr lang="en-US" sz="3600" dirty="0"/>
          </a:p>
        </p:txBody>
      </p:sp>
      <p:pic>
        <p:nvPicPr>
          <p:cNvPr id="3" name="Image 0" descr="preencoded.png">    </p:cNvPr>
          <p:cNvPicPr>
            <a:picLocks noChangeAspect="1"/>
          </p:cNvPicPr>
          <p:nvPr/>
        </p:nvPicPr>
        <p:blipFill>
          <a:blip r:embed="rId1"/>
          <a:stretch>
            <a:fillRect/>
          </a:stretch>
        </p:blipFill>
        <p:spPr>
          <a:xfrm>
            <a:off x="4244697" y="1487567"/>
            <a:ext cx="6140887" cy="3280291"/>
          </a:xfrm>
          <a:prstGeom prst="rect">
            <a:avLst/>
          </a:prstGeom>
        </p:spPr>
      </p:pic>
      <p:sp>
        <p:nvSpPr>
          <p:cNvPr id="4" name="Text 1"/>
          <p:cNvSpPr/>
          <p:nvPr/>
        </p:nvSpPr>
        <p:spPr>
          <a:xfrm>
            <a:off x="780098" y="4976217"/>
            <a:ext cx="13070205" cy="296347"/>
          </a:xfrm>
          <a:prstGeom prst="rect">
            <a:avLst/>
          </a:prstGeom>
          <a:noFill/>
          <a:ln/>
        </p:spPr>
        <p:txBody>
          <a:bodyPr wrap="none" lIns="0" tIns="0" rIns="0" bIns="0" rtlCol="0" anchor="t"/>
          <a:lstStyle/>
          <a:p>
            <a:pPr algn="l" indent="0" marL="0">
              <a:lnSpc>
                <a:spcPts val="2300"/>
              </a:lnSpc>
              <a:buNone/>
            </a:pPr>
            <a:endParaRPr lang="en-US" sz="1450" dirty="0"/>
          </a:p>
        </p:txBody>
      </p:sp>
      <p:sp>
        <p:nvSpPr>
          <p:cNvPr id="5" name="Text 2"/>
          <p:cNvSpPr/>
          <p:nvPr/>
        </p:nvSpPr>
        <p:spPr>
          <a:xfrm>
            <a:off x="780098" y="5480923"/>
            <a:ext cx="13070205" cy="296347"/>
          </a:xfrm>
          <a:prstGeom prst="rect">
            <a:avLst/>
          </a:prstGeom>
          <a:noFill/>
          <a:ln/>
        </p:spPr>
        <p:txBody>
          <a:bodyPr wrap="none" lIns="0" tIns="0" rIns="0" bIns="0" rtlCol="0" anchor="t"/>
          <a:lstStyle/>
          <a:p>
            <a:pPr algn="l" indent="0" marL="0">
              <a:lnSpc>
                <a:spcPts val="2300"/>
              </a:lnSpc>
              <a:buNone/>
            </a:pPr>
            <a:endParaRPr lang="en-US" sz="1450" dirty="0"/>
          </a:p>
        </p:txBody>
      </p:sp>
      <p:sp>
        <p:nvSpPr>
          <p:cNvPr id="6" name="Shape 3"/>
          <p:cNvSpPr/>
          <p:nvPr/>
        </p:nvSpPr>
        <p:spPr>
          <a:xfrm>
            <a:off x="780098" y="5985629"/>
            <a:ext cx="4233148" cy="1705808"/>
          </a:xfrm>
          <a:prstGeom prst="roundRect">
            <a:avLst>
              <a:gd name="adj" fmla="val 1629"/>
            </a:avLst>
          </a:prstGeom>
          <a:solidFill>
            <a:srgbClr val="1C1D1F"/>
          </a:solidFill>
          <a:ln w="22860">
            <a:solidFill>
              <a:srgbClr val="545557"/>
            </a:solidFill>
            <a:prstDash val="solid"/>
          </a:ln>
        </p:spPr>
      </p:sp>
      <p:sp>
        <p:nvSpPr>
          <p:cNvPr id="7" name="Text 4"/>
          <p:cNvSpPr/>
          <p:nvPr/>
        </p:nvSpPr>
        <p:spPr>
          <a:xfrm>
            <a:off x="988219" y="6193750"/>
            <a:ext cx="2316123" cy="289441"/>
          </a:xfrm>
          <a:prstGeom prst="rect">
            <a:avLst/>
          </a:prstGeom>
          <a:noFill/>
          <a:ln/>
        </p:spPr>
        <p:txBody>
          <a:bodyPr wrap="none" lIns="0" tIns="0" rIns="0" bIns="0" rtlCol="0" anchor="t"/>
          <a:lstStyle/>
          <a:p>
            <a:pPr algn="l" indent="0" marL="0">
              <a:lnSpc>
                <a:spcPts val="2250"/>
              </a:lnSpc>
              <a:buNone/>
            </a:pPr>
            <a:r>
              <a:rPr lang="en-US" sz="1800" b="1" dirty="0">
                <a:solidFill>
                  <a:srgbClr val="C2C4B5"/>
                </a:solidFill>
                <a:latin typeface="Outfit Bold" pitchFamily="34" charset="0"/>
                <a:ea typeface="Outfit Bold" pitchFamily="34" charset="-122"/>
                <a:cs typeface="Outfit Bold" pitchFamily="34" charset="-120"/>
              </a:rPr>
              <a:t>Docker Daemon</a:t>
            </a:r>
            <a:endParaRPr lang="en-US" sz="1800" dirty="0"/>
          </a:p>
        </p:txBody>
      </p:sp>
      <p:sp>
        <p:nvSpPr>
          <p:cNvPr id="8" name="Text 5"/>
          <p:cNvSpPr/>
          <p:nvPr/>
        </p:nvSpPr>
        <p:spPr>
          <a:xfrm>
            <a:off x="988219" y="6594277"/>
            <a:ext cx="3816906" cy="889040"/>
          </a:xfrm>
          <a:prstGeom prst="rect">
            <a:avLst/>
          </a:prstGeom>
          <a:noFill/>
          <a:ln/>
        </p:spPr>
        <p:txBody>
          <a:bodyPr wrap="square" lIns="0" tIns="0" rIns="0" bIns="0" rtlCol="0" anchor="t"/>
          <a:lstStyle/>
          <a:p>
            <a:pPr algn="l" indent="0" marL="0">
              <a:lnSpc>
                <a:spcPts val="2300"/>
              </a:lnSpc>
              <a:buNone/>
            </a:pPr>
            <a:r>
              <a:rPr lang="en-US" sz="1450" dirty="0">
                <a:solidFill>
                  <a:srgbClr val="C2C4B5"/>
                </a:solidFill>
                <a:latin typeface="Bitter" pitchFamily="34" charset="0"/>
                <a:ea typeface="Bitter" pitchFamily="34" charset="-122"/>
                <a:cs typeface="Bitter" pitchFamily="34" charset="-120"/>
              </a:rPr>
              <a:t>Background service managing containers, images, networks, and volumes on the host system</a:t>
            </a:r>
            <a:endParaRPr lang="en-US" sz="1450" dirty="0"/>
          </a:p>
        </p:txBody>
      </p:sp>
      <p:sp>
        <p:nvSpPr>
          <p:cNvPr id="9" name="Shape 6"/>
          <p:cNvSpPr/>
          <p:nvPr/>
        </p:nvSpPr>
        <p:spPr>
          <a:xfrm>
            <a:off x="5198507" y="5985629"/>
            <a:ext cx="4233267" cy="1705808"/>
          </a:xfrm>
          <a:prstGeom prst="roundRect">
            <a:avLst>
              <a:gd name="adj" fmla="val 1629"/>
            </a:avLst>
          </a:prstGeom>
          <a:solidFill>
            <a:srgbClr val="1C1D1F"/>
          </a:solidFill>
          <a:ln w="22860">
            <a:solidFill>
              <a:srgbClr val="545557"/>
            </a:solidFill>
            <a:prstDash val="solid"/>
          </a:ln>
        </p:spPr>
      </p:sp>
      <p:sp>
        <p:nvSpPr>
          <p:cNvPr id="10" name="Text 7"/>
          <p:cNvSpPr/>
          <p:nvPr/>
        </p:nvSpPr>
        <p:spPr>
          <a:xfrm>
            <a:off x="5406628" y="6193750"/>
            <a:ext cx="2316123" cy="289441"/>
          </a:xfrm>
          <a:prstGeom prst="rect">
            <a:avLst/>
          </a:prstGeom>
          <a:noFill/>
          <a:ln/>
        </p:spPr>
        <p:txBody>
          <a:bodyPr wrap="none" lIns="0" tIns="0" rIns="0" bIns="0" rtlCol="0" anchor="t"/>
          <a:lstStyle/>
          <a:p>
            <a:pPr algn="l" indent="0" marL="0">
              <a:lnSpc>
                <a:spcPts val="2250"/>
              </a:lnSpc>
              <a:buNone/>
            </a:pPr>
            <a:r>
              <a:rPr lang="en-US" sz="1800" b="1" dirty="0">
                <a:solidFill>
                  <a:srgbClr val="C2C4B5"/>
                </a:solidFill>
                <a:latin typeface="Outfit Bold" pitchFamily="34" charset="0"/>
                <a:ea typeface="Outfit Bold" pitchFamily="34" charset="-122"/>
                <a:cs typeface="Outfit Bold" pitchFamily="34" charset="-120"/>
              </a:rPr>
              <a:t>Container Registry</a:t>
            </a:r>
            <a:endParaRPr lang="en-US" sz="1800" dirty="0"/>
          </a:p>
        </p:txBody>
      </p:sp>
      <p:sp>
        <p:nvSpPr>
          <p:cNvPr id="11" name="Text 8"/>
          <p:cNvSpPr/>
          <p:nvPr/>
        </p:nvSpPr>
        <p:spPr>
          <a:xfrm>
            <a:off x="5406628" y="6594277"/>
            <a:ext cx="3817025" cy="889040"/>
          </a:xfrm>
          <a:prstGeom prst="rect">
            <a:avLst/>
          </a:prstGeom>
          <a:noFill/>
          <a:ln/>
        </p:spPr>
        <p:txBody>
          <a:bodyPr wrap="square" lIns="0" tIns="0" rIns="0" bIns="0" rtlCol="0" anchor="t"/>
          <a:lstStyle/>
          <a:p>
            <a:pPr algn="l" indent="0" marL="0">
              <a:lnSpc>
                <a:spcPts val="2300"/>
              </a:lnSpc>
              <a:buNone/>
            </a:pPr>
            <a:r>
              <a:rPr lang="en-US" sz="1450" dirty="0">
                <a:solidFill>
                  <a:srgbClr val="C2C4B5"/>
                </a:solidFill>
                <a:latin typeface="Bitter" pitchFamily="34" charset="0"/>
                <a:ea typeface="Bitter" pitchFamily="34" charset="-122"/>
                <a:cs typeface="Bitter" pitchFamily="34" charset="-120"/>
              </a:rPr>
              <a:t>Centralized repository for storing and distributing container images (Docker Hub, ECR, GCR)</a:t>
            </a:r>
            <a:endParaRPr lang="en-US" sz="1450" dirty="0"/>
          </a:p>
        </p:txBody>
      </p:sp>
      <p:sp>
        <p:nvSpPr>
          <p:cNvPr id="12" name="Shape 9"/>
          <p:cNvSpPr/>
          <p:nvPr/>
        </p:nvSpPr>
        <p:spPr>
          <a:xfrm>
            <a:off x="9617035" y="5985629"/>
            <a:ext cx="4233267" cy="1705808"/>
          </a:xfrm>
          <a:prstGeom prst="roundRect">
            <a:avLst>
              <a:gd name="adj" fmla="val 1629"/>
            </a:avLst>
          </a:prstGeom>
          <a:solidFill>
            <a:srgbClr val="1C1D1F"/>
          </a:solidFill>
          <a:ln w="22860">
            <a:solidFill>
              <a:srgbClr val="545557"/>
            </a:solidFill>
            <a:prstDash val="solid"/>
          </a:ln>
        </p:spPr>
      </p:sp>
      <p:sp>
        <p:nvSpPr>
          <p:cNvPr id="13" name="Text 10"/>
          <p:cNvSpPr/>
          <p:nvPr/>
        </p:nvSpPr>
        <p:spPr>
          <a:xfrm>
            <a:off x="9825157" y="6193750"/>
            <a:ext cx="2316123" cy="289441"/>
          </a:xfrm>
          <a:prstGeom prst="rect">
            <a:avLst/>
          </a:prstGeom>
          <a:noFill/>
          <a:ln/>
        </p:spPr>
        <p:txBody>
          <a:bodyPr wrap="none" lIns="0" tIns="0" rIns="0" bIns="0" rtlCol="0" anchor="t"/>
          <a:lstStyle/>
          <a:p>
            <a:pPr algn="l" indent="0" marL="0">
              <a:lnSpc>
                <a:spcPts val="2250"/>
              </a:lnSpc>
              <a:buNone/>
            </a:pPr>
            <a:r>
              <a:rPr lang="en-US" sz="1800" b="1" dirty="0">
                <a:solidFill>
                  <a:srgbClr val="C2C4B5"/>
                </a:solidFill>
                <a:latin typeface="Outfit Bold" pitchFamily="34" charset="0"/>
                <a:ea typeface="Outfit Bold" pitchFamily="34" charset="-122"/>
                <a:cs typeface="Outfit Bold" pitchFamily="34" charset="-120"/>
              </a:rPr>
              <a:t>Volumes</a:t>
            </a:r>
            <a:endParaRPr lang="en-US" sz="1800" dirty="0"/>
          </a:p>
        </p:txBody>
      </p:sp>
      <p:sp>
        <p:nvSpPr>
          <p:cNvPr id="14" name="Text 11"/>
          <p:cNvSpPr/>
          <p:nvPr/>
        </p:nvSpPr>
        <p:spPr>
          <a:xfrm>
            <a:off x="9825157" y="6594277"/>
            <a:ext cx="3817025" cy="889040"/>
          </a:xfrm>
          <a:prstGeom prst="rect">
            <a:avLst/>
          </a:prstGeom>
          <a:noFill/>
          <a:ln/>
        </p:spPr>
        <p:txBody>
          <a:bodyPr wrap="square" lIns="0" tIns="0" rIns="0" bIns="0" rtlCol="0" anchor="t"/>
          <a:lstStyle/>
          <a:p>
            <a:pPr algn="l" indent="0" marL="0">
              <a:lnSpc>
                <a:spcPts val="2300"/>
              </a:lnSpc>
              <a:buNone/>
            </a:pPr>
            <a:r>
              <a:rPr lang="en-US" sz="1450" dirty="0">
                <a:solidFill>
                  <a:srgbClr val="C2C4B5"/>
                </a:solidFill>
                <a:latin typeface="Bitter" pitchFamily="34" charset="0"/>
                <a:ea typeface="Bitter" pitchFamily="34" charset="-122"/>
                <a:cs typeface="Bitter" pitchFamily="34" charset="-120"/>
              </a:rPr>
              <a:t>Persistent data storage that survives container lifecycle, shared between containers</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605433"/>
            <a:ext cx="5404723" cy="465177"/>
          </a:xfrm>
          <a:prstGeom prst="rect">
            <a:avLst/>
          </a:prstGeom>
          <a:noFill/>
          <a:ln/>
        </p:spPr>
        <p:txBody>
          <a:bodyPr wrap="none" lIns="0" tIns="0" rIns="0" bIns="0" rtlCol="0" anchor="t"/>
          <a:lstStyle/>
          <a:p>
            <a:pPr algn="l" indent="0" marL="0">
              <a:lnSpc>
                <a:spcPts val="3650"/>
              </a:lnSpc>
              <a:buNone/>
            </a:pPr>
            <a:r>
              <a:rPr lang="en-US" sz="2900" b="1" dirty="0">
                <a:solidFill>
                  <a:srgbClr val="E1E5CD"/>
                </a:solidFill>
                <a:latin typeface="Outfit Bold" pitchFamily="34" charset="0"/>
                <a:ea typeface="Outfit Bold" pitchFamily="34" charset="-122"/>
                <a:cs typeface="Outfit Bold" pitchFamily="34" charset="-120"/>
              </a:rPr>
              <a:t>Docker File Structure Essentials</a:t>
            </a:r>
            <a:endParaRPr lang="en-US" sz="2900" dirty="0"/>
          </a:p>
        </p:txBody>
      </p:sp>
      <p:sp>
        <p:nvSpPr>
          <p:cNvPr id="3" name="Text 1"/>
          <p:cNvSpPr/>
          <p:nvPr/>
        </p:nvSpPr>
        <p:spPr>
          <a:xfrm>
            <a:off x="793790" y="1442680"/>
            <a:ext cx="1860590" cy="232529"/>
          </a:xfrm>
          <a:prstGeom prst="rect">
            <a:avLst/>
          </a:prstGeom>
          <a:noFill/>
          <a:ln/>
        </p:spPr>
        <p:txBody>
          <a:bodyPr wrap="none" lIns="0" tIns="0" rIns="0" bIns="0" rtlCol="0" anchor="t"/>
          <a:lstStyle/>
          <a:p>
            <a:pPr algn="l" indent="0" marL="0">
              <a:lnSpc>
                <a:spcPts val="1800"/>
              </a:lnSpc>
              <a:buNone/>
            </a:pPr>
            <a:r>
              <a:rPr lang="en-US" sz="1450" b="1" dirty="0">
                <a:solidFill>
                  <a:srgbClr val="E1E5CD"/>
                </a:solidFill>
                <a:latin typeface="Outfit Bold" pitchFamily="34" charset="0"/>
                <a:ea typeface="Outfit Bold" pitchFamily="34" charset="-122"/>
                <a:cs typeface="Outfit Bold" pitchFamily="34" charset="-120"/>
              </a:rPr>
              <a:t>Dockerfile</a:t>
            </a:r>
            <a:endParaRPr lang="en-US" sz="1450" dirty="0"/>
          </a:p>
        </p:txBody>
      </p:sp>
      <p:sp>
        <p:nvSpPr>
          <p:cNvPr id="4" name="Shape 2"/>
          <p:cNvSpPr/>
          <p:nvPr/>
        </p:nvSpPr>
        <p:spPr>
          <a:xfrm>
            <a:off x="793790" y="1842611"/>
            <a:ext cx="7680365" cy="1889998"/>
          </a:xfrm>
          <a:prstGeom prst="roundRect">
            <a:avLst>
              <a:gd name="adj" fmla="val 1181"/>
            </a:avLst>
          </a:prstGeom>
          <a:solidFill>
            <a:srgbClr val="292A2C"/>
          </a:solidFill>
          <a:ln/>
        </p:spPr>
      </p:sp>
      <p:sp>
        <p:nvSpPr>
          <p:cNvPr id="5" name="Shape 3"/>
          <p:cNvSpPr/>
          <p:nvPr/>
        </p:nvSpPr>
        <p:spPr>
          <a:xfrm>
            <a:off x="786408" y="1842611"/>
            <a:ext cx="7695128" cy="1889998"/>
          </a:xfrm>
          <a:prstGeom prst="roundRect">
            <a:avLst>
              <a:gd name="adj" fmla="val 1181"/>
            </a:avLst>
          </a:prstGeom>
          <a:solidFill>
            <a:srgbClr val="292A2C"/>
          </a:solidFill>
          <a:ln/>
        </p:spPr>
      </p:sp>
      <p:sp>
        <p:nvSpPr>
          <p:cNvPr id="6" name="Text 4"/>
          <p:cNvSpPr/>
          <p:nvPr/>
        </p:nvSpPr>
        <p:spPr>
          <a:xfrm>
            <a:off x="935236" y="1954173"/>
            <a:ext cx="7397472" cy="1666875"/>
          </a:xfrm>
          <a:prstGeom prst="rect">
            <a:avLst/>
          </a:prstGeom>
          <a:noFill/>
          <a:ln/>
        </p:spPr>
        <p:txBody>
          <a:bodyPr wrap="square" lIns="0" tIns="0" rIns="0" bIns="0" rtlCol="0" anchor="t"/>
          <a:lstStyle/>
          <a:p>
            <a:pPr algn="l" indent="0" marL="0">
              <a:lnSpc>
                <a:spcPts val="1850"/>
              </a:lnSpc>
              <a:buNone/>
            </a:pPr>
            <a:r>
              <a:rPr lang="en-US" sz="1150" dirty="0">
                <a:solidFill>
                  <a:srgbClr val="C2C4B5"/>
                </a:solidFill>
                <a:highlight>
                  <a:srgbClr val="292A2C"/>
                </a:highlight>
                <a:latin typeface="Consolas" pitchFamily="34" charset="0"/>
                <a:ea typeface="Consolas" pitchFamily="34" charset="-122"/>
                <a:cs typeface="Consolas" pitchFamily="34" charset="-120"/>
              </a:rPr>
              <a:t>FROM python:3.9-slimWORKDIR /appCOPY requirements.txt .RUN pip install -r requirements.txtCOPY . .EXPOSE 8000CMD ["python", "app.py"]</a:t>
            </a:r>
            <a:endParaRPr lang="en-US" sz="1150" dirty="0"/>
          </a:p>
        </p:txBody>
      </p:sp>
      <p:sp>
        <p:nvSpPr>
          <p:cNvPr id="7" name="Text 5"/>
          <p:cNvSpPr/>
          <p:nvPr/>
        </p:nvSpPr>
        <p:spPr>
          <a:xfrm>
            <a:off x="793790" y="3900011"/>
            <a:ext cx="1860590" cy="232529"/>
          </a:xfrm>
          <a:prstGeom prst="rect">
            <a:avLst/>
          </a:prstGeom>
          <a:noFill/>
          <a:ln/>
        </p:spPr>
        <p:txBody>
          <a:bodyPr wrap="none" lIns="0" tIns="0" rIns="0" bIns="0" rtlCol="0" anchor="t"/>
          <a:lstStyle/>
          <a:p>
            <a:pPr algn="l" indent="0" marL="0">
              <a:lnSpc>
                <a:spcPts val="1800"/>
              </a:lnSpc>
              <a:buNone/>
            </a:pPr>
            <a:r>
              <a:rPr lang="en-US" sz="1450" b="1" dirty="0">
                <a:solidFill>
                  <a:srgbClr val="E1E5CD"/>
                </a:solidFill>
                <a:latin typeface="Outfit Bold" pitchFamily="34" charset="0"/>
                <a:ea typeface="Outfit Bold" pitchFamily="34" charset="-122"/>
                <a:cs typeface="Outfit Bold" pitchFamily="34" charset="-120"/>
              </a:rPr>
              <a:t>requirements.txt</a:t>
            </a:r>
            <a:endParaRPr lang="en-US" sz="1450" dirty="0"/>
          </a:p>
        </p:txBody>
      </p:sp>
      <p:sp>
        <p:nvSpPr>
          <p:cNvPr id="8" name="Shape 6"/>
          <p:cNvSpPr/>
          <p:nvPr/>
        </p:nvSpPr>
        <p:spPr>
          <a:xfrm>
            <a:off x="793790" y="4299942"/>
            <a:ext cx="7680365" cy="937498"/>
          </a:xfrm>
          <a:prstGeom prst="roundRect">
            <a:avLst>
              <a:gd name="adj" fmla="val 2382"/>
            </a:avLst>
          </a:prstGeom>
          <a:solidFill>
            <a:srgbClr val="292A2C"/>
          </a:solidFill>
          <a:ln/>
        </p:spPr>
      </p:sp>
      <p:sp>
        <p:nvSpPr>
          <p:cNvPr id="9" name="Shape 7"/>
          <p:cNvSpPr/>
          <p:nvPr/>
        </p:nvSpPr>
        <p:spPr>
          <a:xfrm>
            <a:off x="786408" y="4299942"/>
            <a:ext cx="7695128" cy="937498"/>
          </a:xfrm>
          <a:prstGeom prst="roundRect">
            <a:avLst>
              <a:gd name="adj" fmla="val 2382"/>
            </a:avLst>
          </a:prstGeom>
          <a:solidFill>
            <a:srgbClr val="292A2C"/>
          </a:solidFill>
          <a:ln/>
        </p:spPr>
      </p:sp>
      <p:sp>
        <p:nvSpPr>
          <p:cNvPr id="10" name="Text 8"/>
          <p:cNvSpPr/>
          <p:nvPr/>
        </p:nvSpPr>
        <p:spPr>
          <a:xfrm>
            <a:off x="935236" y="4411504"/>
            <a:ext cx="7397472" cy="714375"/>
          </a:xfrm>
          <a:prstGeom prst="rect">
            <a:avLst/>
          </a:prstGeom>
          <a:noFill/>
          <a:ln/>
        </p:spPr>
        <p:txBody>
          <a:bodyPr wrap="square" lIns="0" tIns="0" rIns="0" bIns="0" rtlCol="0" anchor="t"/>
          <a:lstStyle/>
          <a:p>
            <a:pPr algn="l" indent="0" marL="0">
              <a:lnSpc>
                <a:spcPts val="1850"/>
              </a:lnSpc>
              <a:buNone/>
            </a:pPr>
            <a:r>
              <a:rPr lang="en-US" sz="1150" dirty="0">
                <a:solidFill>
                  <a:srgbClr val="C2C4B5"/>
                </a:solidFill>
                <a:highlight>
                  <a:srgbClr val="292A2C"/>
                </a:highlight>
                <a:latin typeface="Consolas" pitchFamily="34" charset="0"/>
                <a:ea typeface="Consolas" pitchFamily="34" charset="-122"/>
                <a:cs typeface="Consolas" pitchFamily="34" charset="-120"/>
              </a:rPr>
              <a:t>flask==2.3.3requests==2.31.0gunicorn==21.2.0</a:t>
            </a:r>
            <a:endParaRPr lang="en-US" sz="1150" dirty="0"/>
          </a:p>
        </p:txBody>
      </p:sp>
      <p:sp>
        <p:nvSpPr>
          <p:cNvPr id="11" name="Text 9"/>
          <p:cNvSpPr/>
          <p:nvPr/>
        </p:nvSpPr>
        <p:spPr>
          <a:xfrm>
            <a:off x="793790" y="5404842"/>
            <a:ext cx="1860590" cy="232529"/>
          </a:xfrm>
          <a:prstGeom prst="rect">
            <a:avLst/>
          </a:prstGeom>
          <a:noFill/>
          <a:ln/>
        </p:spPr>
        <p:txBody>
          <a:bodyPr wrap="none" lIns="0" tIns="0" rIns="0" bIns="0" rtlCol="0" anchor="t"/>
          <a:lstStyle/>
          <a:p>
            <a:pPr algn="l" indent="0" marL="0">
              <a:lnSpc>
                <a:spcPts val="1800"/>
              </a:lnSpc>
              <a:buNone/>
            </a:pPr>
            <a:r>
              <a:rPr lang="en-US" sz="1450" b="1" dirty="0">
                <a:solidFill>
                  <a:srgbClr val="E1E5CD"/>
                </a:solidFill>
                <a:latin typeface="Outfit Bold" pitchFamily="34" charset="0"/>
                <a:ea typeface="Outfit Bold" pitchFamily="34" charset="-122"/>
                <a:cs typeface="Outfit Bold" pitchFamily="34" charset="-120"/>
              </a:rPr>
              <a:t>.dockerignore</a:t>
            </a:r>
            <a:endParaRPr lang="en-US" sz="1450" dirty="0"/>
          </a:p>
        </p:txBody>
      </p:sp>
      <p:sp>
        <p:nvSpPr>
          <p:cNvPr id="12" name="Shape 10"/>
          <p:cNvSpPr/>
          <p:nvPr/>
        </p:nvSpPr>
        <p:spPr>
          <a:xfrm>
            <a:off x="793790" y="5804773"/>
            <a:ext cx="7680365" cy="1651873"/>
          </a:xfrm>
          <a:prstGeom prst="roundRect">
            <a:avLst>
              <a:gd name="adj" fmla="val 1352"/>
            </a:avLst>
          </a:prstGeom>
          <a:solidFill>
            <a:srgbClr val="292A2C"/>
          </a:solidFill>
          <a:ln/>
        </p:spPr>
      </p:sp>
      <p:sp>
        <p:nvSpPr>
          <p:cNvPr id="13" name="Shape 11"/>
          <p:cNvSpPr/>
          <p:nvPr/>
        </p:nvSpPr>
        <p:spPr>
          <a:xfrm>
            <a:off x="786408" y="5804773"/>
            <a:ext cx="7695128" cy="1651873"/>
          </a:xfrm>
          <a:prstGeom prst="roundRect">
            <a:avLst>
              <a:gd name="adj" fmla="val 1352"/>
            </a:avLst>
          </a:prstGeom>
          <a:solidFill>
            <a:srgbClr val="292A2C"/>
          </a:solidFill>
          <a:ln/>
        </p:spPr>
      </p:sp>
      <p:sp>
        <p:nvSpPr>
          <p:cNvPr id="14" name="Text 12"/>
          <p:cNvSpPr/>
          <p:nvPr/>
        </p:nvSpPr>
        <p:spPr>
          <a:xfrm>
            <a:off x="935236" y="5916335"/>
            <a:ext cx="7397472" cy="1428750"/>
          </a:xfrm>
          <a:prstGeom prst="rect">
            <a:avLst/>
          </a:prstGeom>
          <a:noFill/>
          <a:ln/>
        </p:spPr>
        <p:txBody>
          <a:bodyPr wrap="square" lIns="0" tIns="0" rIns="0" bIns="0" rtlCol="0" anchor="t"/>
          <a:lstStyle/>
          <a:p>
            <a:pPr algn="l" indent="0" marL="0">
              <a:lnSpc>
                <a:spcPts val="1850"/>
              </a:lnSpc>
              <a:buNone/>
            </a:pPr>
            <a:r>
              <a:rPr lang="en-US" sz="1150" dirty="0">
                <a:solidFill>
                  <a:srgbClr val="C2C4B5"/>
                </a:solidFill>
                <a:highlight>
                  <a:srgbClr val="292A2C"/>
                </a:highlight>
                <a:latin typeface="Consolas" pitchFamily="34" charset="0"/>
                <a:ea typeface="Consolas" pitchFamily="34" charset="-122"/>
                <a:cs typeface="Consolas" pitchFamily="34" charset="-120"/>
              </a:rPr>
              <a:t>__pycache__*.pyc.git.envnode_modulesREADME.md</a:t>
            </a:r>
            <a:endParaRPr lang="en-US" sz="1150" dirty="0"/>
          </a:p>
        </p:txBody>
      </p:sp>
      <p:pic>
        <p:nvPicPr>
          <p:cNvPr id="15" name="Image 0" descr="preencoded.png">    </p:cNvPr>
          <p:cNvPicPr>
            <a:picLocks noChangeAspect="1"/>
          </p:cNvPicPr>
          <p:nvPr/>
        </p:nvPicPr>
        <p:blipFill>
          <a:blip r:embed="rId1"/>
          <a:stretch>
            <a:fillRect/>
          </a:stretch>
        </p:blipFill>
        <p:spPr>
          <a:xfrm>
            <a:off x="8844915" y="1461254"/>
            <a:ext cx="3749397" cy="3749397"/>
          </a:xfrm>
          <a:prstGeom prst="rect">
            <a:avLst/>
          </a:prstGeom>
        </p:spPr>
      </p:pic>
      <p:sp>
        <p:nvSpPr>
          <p:cNvPr id="16" name="Text 13"/>
          <p:cNvSpPr/>
          <p:nvPr/>
        </p:nvSpPr>
        <p:spPr>
          <a:xfrm>
            <a:off x="8844915" y="5378053"/>
            <a:ext cx="4999196" cy="952500"/>
          </a:xfrm>
          <a:prstGeom prst="rect">
            <a:avLst/>
          </a:prstGeom>
          <a:noFill/>
          <a:ln/>
        </p:spPr>
        <p:txBody>
          <a:bodyPr wrap="square" lIns="0" tIns="0" rIns="0" bIns="0" rtlCol="0" anchor="t"/>
          <a:lstStyle/>
          <a:p>
            <a:pPr algn="l" indent="0" marL="0">
              <a:lnSpc>
                <a:spcPts val="1850"/>
              </a:lnSpc>
              <a:buNone/>
            </a:pPr>
            <a:r>
              <a:rPr lang="en-US" sz="1150" dirty="0">
                <a:solidFill>
                  <a:srgbClr val="C2C4B5"/>
                </a:solidFill>
                <a:latin typeface="Bitter" pitchFamily="34" charset="0"/>
                <a:ea typeface="Bitter" pitchFamily="34" charset="-122"/>
                <a:cs typeface="Bitter" pitchFamily="34" charset="-120"/>
              </a:rPr>
              <a:t>Each file serves a specific purpose in containerization. The Dockerfile defines the container blueprint, requirements.txt manages dependencies, and .dockerignore excludes unnecessary files from the build context for faster builds and smaller images.</a:t>
            </a:r>
            <a:endParaRPr lang="en-US" sz="11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7956" y="541734"/>
            <a:ext cx="4679037" cy="584835"/>
          </a:xfrm>
          <a:prstGeom prst="rect">
            <a:avLst/>
          </a:prstGeom>
          <a:noFill/>
          <a:ln/>
        </p:spPr>
        <p:txBody>
          <a:bodyPr wrap="none" lIns="0" tIns="0" rIns="0" bIns="0" rtlCol="0" anchor="t"/>
          <a:lstStyle/>
          <a:p>
            <a:pPr algn="l" indent="0" marL="0">
              <a:lnSpc>
                <a:spcPts val="4600"/>
              </a:lnSpc>
              <a:buNone/>
            </a:pPr>
            <a:r>
              <a:rPr lang="en-US" sz="3650" b="1" dirty="0">
                <a:solidFill>
                  <a:srgbClr val="E1E5CD"/>
                </a:solidFill>
                <a:latin typeface="Outfit Bold" pitchFamily="34" charset="0"/>
                <a:ea typeface="Outfit Bold" pitchFamily="34" charset="-122"/>
                <a:cs typeface="Outfit Bold" pitchFamily="34" charset="-120"/>
              </a:rPr>
              <a:t>1. Dockerfile:</a:t>
            </a:r>
            <a:endParaRPr lang="en-US" sz="3650" dirty="0"/>
          </a:p>
        </p:txBody>
      </p:sp>
      <p:sp>
        <p:nvSpPr>
          <p:cNvPr id="3" name="Text 1"/>
          <p:cNvSpPr/>
          <p:nvPr/>
        </p:nvSpPr>
        <p:spPr>
          <a:xfrm>
            <a:off x="787956" y="1500783"/>
            <a:ext cx="13054489" cy="299442"/>
          </a:xfrm>
          <a:prstGeom prst="rect">
            <a:avLst/>
          </a:prstGeom>
          <a:noFill/>
          <a:ln/>
        </p:spPr>
        <p:txBody>
          <a:bodyPr wrap="none" lIns="0" tIns="0" rIns="0" bIns="0" rtlCol="0" anchor="t"/>
          <a:lstStyle/>
          <a:p>
            <a:pPr algn="l" indent="0" marL="0">
              <a:lnSpc>
                <a:spcPts val="2350"/>
              </a:lnSpc>
              <a:buNone/>
            </a:pPr>
            <a:endParaRPr lang="en-US" sz="1450" dirty="0"/>
          </a:p>
        </p:txBody>
      </p:sp>
      <p:sp>
        <p:nvSpPr>
          <p:cNvPr id="4" name="Text 2"/>
          <p:cNvSpPr/>
          <p:nvPr/>
        </p:nvSpPr>
        <p:spPr>
          <a:xfrm>
            <a:off x="787956" y="2179082"/>
            <a:ext cx="6839426" cy="1197769"/>
          </a:xfrm>
          <a:prstGeom prst="rect">
            <a:avLst/>
          </a:prstGeom>
          <a:noFill/>
          <a:ln/>
        </p:spPr>
        <p:txBody>
          <a:bodyPr wrap="square" lIns="0" tIns="0" rIns="0" bIns="0" rtlCol="0" anchor="t"/>
          <a:lstStyle/>
          <a:p>
            <a:pPr algn="l" indent="0" marL="0">
              <a:lnSpc>
                <a:spcPts val="2350"/>
              </a:lnSpc>
              <a:buNone/>
            </a:pPr>
            <a:r>
              <a:rPr lang="en-US" sz="1450" b="1" dirty="0">
                <a:solidFill>
                  <a:srgbClr val="C2C4B5"/>
                </a:solidFill>
                <a:latin typeface="Bitter" pitchFamily="34" charset="0"/>
                <a:ea typeface="Bitter" pitchFamily="34" charset="-122"/>
                <a:cs typeface="Bitter" pitchFamily="34" charset="-120"/>
              </a:rPr>
              <a:t>A Dockerfile is a script containing a series of commands that Docker uses to build an image. It defines the base image, dependencies, environment variables, and the commands to run your application. Here’s the basic structure:</a:t>
            </a:r>
            <a:endParaRPr lang="en-US" sz="1450" dirty="0"/>
          </a:p>
        </p:txBody>
      </p:sp>
      <p:pic>
        <p:nvPicPr>
          <p:cNvPr id="5" name="Image 0" descr="preencoded.png">    </p:cNvPr>
          <p:cNvPicPr>
            <a:picLocks noChangeAspect="1"/>
          </p:cNvPicPr>
          <p:nvPr/>
        </p:nvPicPr>
        <p:blipFill>
          <a:blip r:embed="rId1"/>
          <a:stretch>
            <a:fillRect/>
          </a:stretch>
        </p:blipFill>
        <p:spPr>
          <a:xfrm>
            <a:off x="8379500" y="2221230"/>
            <a:ext cx="5470446" cy="4788932"/>
          </a:xfrm>
          <a:prstGeom prst="rect">
            <a:avLst/>
          </a:prstGeom>
        </p:spPr>
      </p:pic>
      <p:sp>
        <p:nvSpPr>
          <p:cNvPr id="6" name="Text 3"/>
          <p:cNvSpPr/>
          <p:nvPr/>
        </p:nvSpPr>
        <p:spPr>
          <a:xfrm>
            <a:off x="787956" y="7431167"/>
            <a:ext cx="13054489" cy="299442"/>
          </a:xfrm>
          <a:prstGeom prst="rect">
            <a:avLst/>
          </a:prstGeom>
          <a:noFill/>
          <a:ln/>
        </p:spPr>
        <p:txBody>
          <a:bodyPr wrap="none" lIns="0" tIns="0" rIns="0" bIns="0" rtlCol="0" anchor="t"/>
          <a:lstStyle/>
          <a:p>
            <a:pPr algn="l" indent="0" marL="0">
              <a:lnSpc>
                <a:spcPts val="2350"/>
              </a:lnSpc>
              <a:buNone/>
            </a:pP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777484"/>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2. </a:t>
            </a:r>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requirements.txt:</a:t>
            </a:r>
            <a:endParaRPr lang="en-US" sz="3900" dirty="0"/>
          </a:p>
        </p:txBody>
      </p:sp>
      <p:sp>
        <p:nvSpPr>
          <p:cNvPr id="3" name="Text 1"/>
          <p:cNvSpPr/>
          <p:nvPr/>
        </p:nvSpPr>
        <p:spPr>
          <a:xfrm>
            <a:off x="793790" y="2794397"/>
            <a:ext cx="13042821"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4" name="Text 2"/>
          <p:cNvSpPr/>
          <p:nvPr/>
        </p:nvSpPr>
        <p:spPr>
          <a:xfrm>
            <a:off x="793790" y="3513773"/>
            <a:ext cx="7632025" cy="952619"/>
          </a:xfrm>
          <a:prstGeom prst="rect">
            <a:avLst/>
          </a:prstGeom>
          <a:noFill/>
          <a:ln/>
        </p:spPr>
        <p:txBody>
          <a:bodyPr wrap="square" lIns="0" tIns="0" rIns="0" bIns="0" rtlCol="0" anchor="t"/>
          <a:lstStyle/>
          <a:p>
            <a:pPr algn="l" indent="0" marL="0">
              <a:lnSpc>
                <a:spcPts val="2500"/>
              </a:lnSpc>
              <a:buNone/>
            </a:pPr>
            <a:r>
              <a:rPr lang="en-US" sz="1550" b="1" dirty="0">
                <a:solidFill>
                  <a:srgbClr val="C2C4B5"/>
                </a:solidFill>
                <a:latin typeface="Bitter" pitchFamily="34" charset="0"/>
                <a:ea typeface="Bitter" pitchFamily="34" charset="-122"/>
                <a:cs typeface="Bitter" pitchFamily="34" charset="-120"/>
              </a:rPr>
              <a:t>The requirements.txt file is used in Python projects to list all the packages and dependencies that your application needs to run. This file is often used in the RUN command within a Dockerfile to install dependencies.</a:t>
            </a:r>
            <a:endParaRPr lang="en-US" sz="1550" dirty="0"/>
          </a:p>
        </p:txBody>
      </p:sp>
      <p:sp>
        <p:nvSpPr>
          <p:cNvPr id="5" name="Text 3"/>
          <p:cNvSpPr/>
          <p:nvPr/>
        </p:nvSpPr>
        <p:spPr>
          <a:xfrm>
            <a:off x="793790" y="4644985"/>
            <a:ext cx="7632025" cy="317540"/>
          </a:xfrm>
          <a:prstGeom prst="rect">
            <a:avLst/>
          </a:prstGeom>
          <a:noFill/>
          <a:ln/>
        </p:spPr>
        <p:txBody>
          <a:bodyPr wrap="none" lIns="0" tIns="0" rIns="0" bIns="0" rtlCol="0" anchor="t"/>
          <a:lstStyle/>
          <a:p>
            <a:pPr algn="l" indent="0" marL="0">
              <a:lnSpc>
                <a:spcPts val="2500"/>
              </a:lnSpc>
              <a:buNone/>
            </a:pPr>
            <a:r>
              <a:rPr lang="en-US" sz="1550" b="1" i="1" dirty="0">
                <a:solidFill>
                  <a:srgbClr val="C2C4B5"/>
                </a:solidFill>
                <a:latin typeface="Bitter" pitchFamily="34" charset="0"/>
                <a:ea typeface="Bitter" pitchFamily="34" charset="-122"/>
                <a:cs typeface="Bitter" pitchFamily="34" charset="-120"/>
              </a:rPr>
              <a:t>pip install -r requirements.txt</a:t>
            </a:r>
            <a:endParaRPr lang="en-US" sz="1550" dirty="0"/>
          </a:p>
        </p:txBody>
      </p:sp>
      <p:pic>
        <p:nvPicPr>
          <p:cNvPr id="6" name="Image 0" descr="preencoded.png">    </p:cNvPr>
          <p:cNvPicPr>
            <a:picLocks noChangeAspect="1"/>
          </p:cNvPicPr>
          <p:nvPr/>
        </p:nvPicPr>
        <p:blipFill>
          <a:blip r:embed="rId1"/>
          <a:stretch>
            <a:fillRect/>
          </a:stretch>
        </p:blipFill>
        <p:spPr>
          <a:xfrm>
            <a:off x="8917543" y="3558421"/>
            <a:ext cx="4926568" cy="2129552"/>
          </a:xfrm>
          <a:prstGeom prst="rect">
            <a:avLst/>
          </a:prstGeom>
        </p:spPr>
      </p:pic>
      <p:sp>
        <p:nvSpPr>
          <p:cNvPr id="7" name="Text 4"/>
          <p:cNvSpPr/>
          <p:nvPr/>
        </p:nvSpPr>
        <p:spPr>
          <a:xfrm>
            <a:off x="793790" y="6134457"/>
            <a:ext cx="13042821" cy="317540"/>
          </a:xfrm>
          <a:prstGeom prst="rect">
            <a:avLst/>
          </a:prstGeom>
          <a:noFill/>
          <a:ln/>
        </p:spPr>
        <p:txBody>
          <a:bodyPr wrap="none" lIns="0" tIns="0" rIns="0" bIns="0" rtlCol="0" anchor="t"/>
          <a:lstStyle/>
          <a:p>
            <a:pPr algn="l" indent="0" marL="0">
              <a:lnSpc>
                <a:spcPts val="2500"/>
              </a:lnSpc>
              <a:buNone/>
            </a:pP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84396"/>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3.  .dockerignore:</a:t>
            </a:r>
            <a:endParaRPr lang="en-US" sz="3900" dirty="0"/>
          </a:p>
        </p:txBody>
      </p:sp>
      <p:sp>
        <p:nvSpPr>
          <p:cNvPr id="3" name="Text 1"/>
          <p:cNvSpPr/>
          <p:nvPr/>
        </p:nvSpPr>
        <p:spPr>
          <a:xfrm>
            <a:off x="793790" y="1980724"/>
            <a:ext cx="6549866" cy="635079"/>
          </a:xfrm>
          <a:prstGeom prst="rect">
            <a:avLst/>
          </a:prstGeom>
          <a:noFill/>
          <a:ln/>
        </p:spPr>
        <p:txBody>
          <a:bodyPr wrap="square" lIns="0" tIns="0" rIns="0" bIns="0" rtlCol="0" anchor="t"/>
          <a:lstStyle/>
          <a:p>
            <a:pPr algn="l" indent="0" marL="0">
              <a:lnSpc>
                <a:spcPts val="2500"/>
              </a:lnSpc>
              <a:buNone/>
            </a:pPr>
            <a:r>
              <a:rPr lang="en-US" sz="1550" b="1" dirty="0">
                <a:solidFill>
                  <a:srgbClr val="C2C4B5"/>
                </a:solidFill>
                <a:latin typeface="Bitter" pitchFamily="34" charset="0"/>
                <a:ea typeface="Bitter" pitchFamily="34" charset="-122"/>
                <a:cs typeface="Bitter" pitchFamily="34" charset="-120"/>
              </a:rPr>
              <a:t>The .dockerignore file tells Docker which files and directories to ignore when building an image. It works similarly to .gitignore in Git.</a:t>
            </a:r>
            <a:endParaRPr lang="en-US" sz="1550" dirty="0"/>
          </a:p>
        </p:txBody>
      </p:sp>
      <p:sp>
        <p:nvSpPr>
          <p:cNvPr id="4" name="Text 2"/>
          <p:cNvSpPr/>
          <p:nvPr/>
        </p:nvSpPr>
        <p:spPr>
          <a:xfrm>
            <a:off x="793790" y="2794397"/>
            <a:ext cx="6549866" cy="635079"/>
          </a:xfrm>
          <a:prstGeom prst="rect">
            <a:avLst/>
          </a:prstGeom>
          <a:noFill/>
          <a:ln/>
        </p:spPr>
        <p:txBody>
          <a:bodyPr wrap="square" lIns="0" tIns="0" rIns="0" bIns="0" rtlCol="0" anchor="t"/>
          <a:lstStyle/>
          <a:p>
            <a:pPr algn="l" indent="0" marL="0">
              <a:lnSpc>
                <a:spcPts val="2500"/>
              </a:lnSpc>
              <a:buNone/>
            </a:pPr>
            <a:r>
              <a:rPr lang="en-US" sz="1550" b="1" dirty="0">
                <a:solidFill>
                  <a:srgbClr val="C2C4B5"/>
                </a:solidFill>
                <a:latin typeface="Bitter" pitchFamily="34" charset="0"/>
                <a:ea typeface="Bitter" pitchFamily="34" charset="-122"/>
                <a:cs typeface="Bitter" pitchFamily="34" charset="-120"/>
              </a:rPr>
              <a:t>Using a .dockerignore file can significantly reduce the size of your Docker images by excluding unnecessary files.</a:t>
            </a:r>
            <a:endParaRPr lang="en-US" sz="1550" dirty="0"/>
          </a:p>
        </p:txBody>
      </p:sp>
      <p:pic>
        <p:nvPicPr>
          <p:cNvPr id="5" name="Image 0" descr="preencoded.png">    </p:cNvPr>
          <p:cNvPicPr>
            <a:picLocks noChangeAspect="1"/>
          </p:cNvPicPr>
          <p:nvPr/>
        </p:nvPicPr>
        <p:blipFill>
          <a:blip r:embed="rId1"/>
          <a:stretch>
            <a:fillRect/>
          </a:stretch>
        </p:blipFill>
        <p:spPr>
          <a:xfrm>
            <a:off x="8632865" y="2025372"/>
            <a:ext cx="5211247" cy="4555688"/>
          </a:xfrm>
          <a:prstGeom prst="rect">
            <a:avLst/>
          </a:prstGeom>
        </p:spPr>
      </p:pic>
      <p:sp>
        <p:nvSpPr>
          <p:cNvPr id="6" name="Text 3"/>
          <p:cNvSpPr/>
          <p:nvPr/>
        </p:nvSpPr>
        <p:spPr>
          <a:xfrm>
            <a:off x="793790" y="7027545"/>
            <a:ext cx="13042821" cy="317540"/>
          </a:xfrm>
          <a:prstGeom prst="rect">
            <a:avLst/>
          </a:prstGeom>
          <a:noFill/>
          <a:ln/>
        </p:spPr>
        <p:txBody>
          <a:bodyPr wrap="none" lIns="0" tIns="0" rIns="0" bIns="0" rtlCol="0" anchor="t"/>
          <a:lstStyle/>
          <a:p>
            <a:pPr algn="l" indent="0" marL="0">
              <a:lnSpc>
                <a:spcPts val="2500"/>
              </a:lnSpc>
              <a:buNone/>
            </a:pP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82610"/>
            <a:ext cx="5318165" cy="620078"/>
          </a:xfrm>
          <a:prstGeom prst="rect">
            <a:avLst/>
          </a:prstGeom>
          <a:noFill/>
          <a:ln/>
        </p:spPr>
        <p:txBody>
          <a:bodyPr wrap="none" lIns="0" tIns="0" rIns="0" bIns="0" rtlCol="0" anchor="t"/>
          <a:lstStyle/>
          <a:p>
            <a:pPr algn="l" indent="0" marL="0">
              <a:lnSpc>
                <a:spcPts val="4850"/>
              </a:lnSpc>
              <a:buNone/>
            </a:pPr>
            <a:r>
              <a:rPr lang="en-US" sz="3900" b="1" dirty="0">
                <a:solidFill>
                  <a:srgbClr val="E1E5CD"/>
                </a:solidFill>
                <a:latin typeface="Outfit Bold" pitchFamily="34" charset="0"/>
                <a:ea typeface="Outfit Bold" pitchFamily="34" charset="-122"/>
                <a:cs typeface="Outfit Bold" pitchFamily="34" charset="-120"/>
              </a:rPr>
              <a:t>4. docker-compose.yml</a:t>
            </a:r>
            <a:endParaRPr lang="en-US" sz="3900" dirty="0"/>
          </a:p>
        </p:txBody>
      </p:sp>
      <p:sp>
        <p:nvSpPr>
          <p:cNvPr id="3" name="Text 1"/>
          <p:cNvSpPr/>
          <p:nvPr/>
        </p:nvSpPr>
        <p:spPr>
          <a:xfrm>
            <a:off x="793790" y="1978938"/>
            <a:ext cx="7496770" cy="952619"/>
          </a:xfrm>
          <a:prstGeom prst="rect">
            <a:avLst/>
          </a:prstGeom>
          <a:noFill/>
          <a:ln/>
        </p:spPr>
        <p:txBody>
          <a:bodyPr wrap="square" lIns="0" tIns="0" rIns="0" bIns="0" rtlCol="0" anchor="t"/>
          <a:lstStyle/>
          <a:p>
            <a:pPr algn="l" indent="0" marL="0">
              <a:lnSpc>
                <a:spcPts val="2500"/>
              </a:lnSpc>
              <a:buNone/>
            </a:pPr>
            <a:r>
              <a:rPr lang="en-US" sz="1550" b="1" dirty="0">
                <a:solidFill>
                  <a:srgbClr val="C2C4B5"/>
                </a:solidFill>
                <a:latin typeface="Bitter" pitchFamily="34" charset="0"/>
                <a:ea typeface="Bitter" pitchFamily="34" charset="-122"/>
                <a:cs typeface="Bitter" pitchFamily="34" charset="-120"/>
              </a:rPr>
              <a:t>The docker-compose.yml file is used by Docker Compose to define and manage multi-container Docker applications. It allows you to configure and run multiple services as part of a single application.</a:t>
            </a:r>
            <a:endParaRPr lang="en-US" sz="1550" dirty="0"/>
          </a:p>
        </p:txBody>
      </p:sp>
      <p:sp>
        <p:nvSpPr>
          <p:cNvPr id="4" name="Text 2"/>
          <p:cNvSpPr/>
          <p:nvPr/>
        </p:nvSpPr>
        <p:spPr>
          <a:xfrm>
            <a:off x="793790" y="3110151"/>
            <a:ext cx="7496770" cy="952619"/>
          </a:xfrm>
          <a:prstGeom prst="rect">
            <a:avLst/>
          </a:prstGeom>
          <a:noFill/>
          <a:ln/>
        </p:spPr>
        <p:txBody>
          <a:bodyPr wrap="square" lIns="0" tIns="0" rIns="0" bIns="0" rtlCol="0" anchor="t"/>
          <a:lstStyle/>
          <a:p>
            <a:pPr algn="l" indent="0" marL="0">
              <a:lnSpc>
                <a:spcPts val="2500"/>
              </a:lnSpc>
              <a:buNone/>
            </a:pPr>
            <a:r>
              <a:rPr lang="en-US" sz="1550" dirty="0">
                <a:solidFill>
                  <a:srgbClr val="C2C4B5"/>
                </a:solidFill>
                <a:latin typeface="Bitter" pitchFamily="34" charset="0"/>
                <a:ea typeface="Bitter" pitchFamily="34" charset="-122"/>
                <a:cs typeface="Bitter" pitchFamily="34" charset="-120"/>
              </a:rPr>
              <a:t>Each service can have its own image, ports, environment variables, volumes, and other configurations. The docker-compose.yml file makes it easy to start up all these services with a single command, </a:t>
            </a:r>
            <a:pPr algn="l" indent="0" marL="0">
              <a:lnSpc>
                <a:spcPts val="2500"/>
              </a:lnSpc>
              <a:buNone/>
            </a:pPr>
            <a:r>
              <a:rPr lang="en-US" sz="1550" b="1" i="1" dirty="0">
                <a:solidFill>
                  <a:srgbClr val="C2C4B5"/>
                </a:solidFill>
                <a:latin typeface="Bitter" pitchFamily="34" charset="0"/>
                <a:ea typeface="Bitter" pitchFamily="34" charset="-122"/>
                <a:cs typeface="Bitter" pitchFamily="34" charset="-120"/>
              </a:rPr>
              <a:t>docker-compose up.</a:t>
            </a:r>
            <a:endParaRPr lang="en-US" sz="1550" dirty="0"/>
          </a:p>
        </p:txBody>
      </p:sp>
      <p:pic>
        <p:nvPicPr>
          <p:cNvPr id="5" name="Image 0" descr="preencoded.png">    </p:cNvPr>
          <p:cNvPicPr>
            <a:picLocks noChangeAspect="1"/>
          </p:cNvPicPr>
          <p:nvPr/>
        </p:nvPicPr>
        <p:blipFill>
          <a:blip r:embed="rId1"/>
          <a:stretch>
            <a:fillRect/>
          </a:stretch>
        </p:blipFill>
        <p:spPr>
          <a:xfrm>
            <a:off x="9197340" y="2023586"/>
            <a:ext cx="4646771" cy="510016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2025-09-26T05:20:54Z</dcterms:created>
  <dcterms:modified xsi:type="dcterms:W3CDTF">2025-09-26T05:20:54Z</dcterms:modified>
</cp:coreProperties>
</file>